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60" r:id="rId4"/>
    <p:sldId id="261" r:id="rId5"/>
    <p:sldId id="262" r:id="rId6"/>
    <p:sldId id="263" r:id="rId7"/>
    <p:sldId id="275" r:id="rId8"/>
    <p:sldId id="277" r:id="rId9"/>
    <p:sldId id="278" r:id="rId10"/>
    <p:sldId id="279" r:id="rId11"/>
    <p:sldId id="264" r:id="rId12"/>
    <p:sldId id="265" r:id="rId13"/>
    <p:sldId id="28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0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191DB-D8EE-7448-9DBF-37DE0994FEED}" type="datetimeFigureOut">
              <a:rPr lang="en-US" smtClean="0"/>
              <a:t>9/8/13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ED437-59D9-494A-AD75-386CE8B00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26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00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2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7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3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61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8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4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9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2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90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0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A78F0-B8E2-4C47-93EA-EDC021123165}" type="datetimeFigureOut">
              <a:rPr lang="en-US" smtClean="0"/>
              <a:t>9/8/13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2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hyperlink" Target="http://www.youtube.com/watch?v=F5jfRjzXLbE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hyperlink" Target="http://www.youtube.com/watch?v=7Xu2YZzufTM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5:00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2" name="TextBox 1"/>
          <p:cNvSpPr txBox="1"/>
          <p:nvPr/>
        </p:nvSpPr>
        <p:spPr>
          <a:xfrm>
            <a:off x="278794" y="203090"/>
            <a:ext cx="8565118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000" b="1" dirty="0" smtClean="0"/>
              <a:t>Write the date and objective in your notebook.</a:t>
            </a:r>
            <a:endParaRPr lang="en-US" sz="3000" b="1" dirty="0"/>
          </a:p>
          <a:p>
            <a:pPr marL="514350" indent="-514350">
              <a:buAutoNum type="arabicPeriod"/>
            </a:pPr>
            <a:r>
              <a:rPr lang="en-US" sz="3000" b="1" dirty="0"/>
              <a:t>Match the symbols on your handout with the descriptions below. Write each description next to the picture on your paper</a:t>
            </a:r>
            <a:r>
              <a:rPr lang="en-US" sz="3000" b="1" dirty="0" smtClean="0"/>
              <a:t>.</a:t>
            </a:r>
            <a:endParaRPr lang="en-US" sz="30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278794" y="2590759"/>
            <a:ext cx="4011512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500" dirty="0" smtClean="0"/>
              <a:t>Animal </a:t>
            </a:r>
            <a:r>
              <a:rPr lang="en-US" sz="2500" dirty="0"/>
              <a:t>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Biological hazard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Chemical hazard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Clothing protection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Disposal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Electrical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Explosion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Eye </a:t>
            </a:r>
            <a:r>
              <a:rPr lang="en-US" sz="2500" dirty="0" smtClean="0"/>
              <a:t>safety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597590" y="2590759"/>
            <a:ext cx="4011512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500" dirty="0" smtClean="0"/>
              <a:t>Fire </a:t>
            </a:r>
            <a:r>
              <a:rPr lang="en-US" sz="2500" dirty="0"/>
              <a:t>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Fume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Heat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Open flame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Poison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Radioactive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Sharp object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Skin protection </a:t>
            </a:r>
            <a:r>
              <a:rPr lang="en-US" sz="2500" dirty="0" smtClean="0"/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53007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xmlns:p14="http://schemas.microsoft.com/office/powerpoint/2010/main" spd="slow" advTm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3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247816" y="277215"/>
            <a:ext cx="8611584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000" b="1" dirty="0"/>
              <a:t>Write the date and objective in your notebook.</a:t>
            </a:r>
          </a:p>
          <a:p>
            <a:pPr marL="514350" indent="-514350">
              <a:buAutoNum type="arabicPeriod"/>
            </a:pPr>
            <a:r>
              <a:rPr lang="en-US" sz="3000" b="1" dirty="0"/>
              <a:t>Match the symbols on your handout with the descriptions below. Write each description next to the picture on your paper.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78793" y="2626497"/>
            <a:ext cx="4011512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500" dirty="0" smtClean="0"/>
              <a:t>Animal </a:t>
            </a:r>
            <a:r>
              <a:rPr lang="en-US" sz="2500" dirty="0"/>
              <a:t>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Biological hazard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Chemical hazard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Clothing protection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Disposal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Electrical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Explosion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Eye </a:t>
            </a:r>
            <a:r>
              <a:rPr lang="en-US" sz="2500" dirty="0" smtClean="0"/>
              <a:t>safety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97589" y="2626497"/>
            <a:ext cx="4011512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500" dirty="0" smtClean="0"/>
              <a:t>Fire </a:t>
            </a:r>
            <a:r>
              <a:rPr lang="en-US" sz="2500" dirty="0"/>
              <a:t>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Fume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Heat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Open flame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Poison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Radioactive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Sharp object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Skin protection </a:t>
            </a:r>
            <a:r>
              <a:rPr lang="en-US" sz="2500" dirty="0" smtClean="0"/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38079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278792" y="230747"/>
            <a:ext cx="8518654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000" b="1" dirty="0"/>
              <a:t>Write the date and objective in your notebook.</a:t>
            </a:r>
          </a:p>
          <a:p>
            <a:pPr marL="514350" indent="-514350">
              <a:buAutoNum type="arabicPeriod"/>
            </a:pPr>
            <a:r>
              <a:rPr lang="en-US" sz="3000" b="1" dirty="0"/>
              <a:t>Match the symbols on your handout with the descriptions below. Write each description next to the picture on your paper.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78793" y="2479249"/>
            <a:ext cx="4011512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500" dirty="0" smtClean="0"/>
              <a:t>Animal </a:t>
            </a:r>
            <a:r>
              <a:rPr lang="en-US" sz="2500" dirty="0"/>
              <a:t>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Biological hazard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Chemical hazard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Clothing protection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Disposal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Electrical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Explosion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Eye </a:t>
            </a:r>
            <a:r>
              <a:rPr lang="en-US" sz="2500" dirty="0" smtClean="0"/>
              <a:t>safety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97589" y="2479249"/>
            <a:ext cx="4011512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500" dirty="0" smtClean="0"/>
              <a:t>Fire </a:t>
            </a:r>
            <a:r>
              <a:rPr lang="en-US" sz="2500" dirty="0"/>
              <a:t>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Fume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Heat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Open flame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Poison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Radioactive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Sharp object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Skin protection </a:t>
            </a:r>
            <a:r>
              <a:rPr lang="en-US" sz="2500" dirty="0" smtClean="0"/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27215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1:05</a:t>
            </a:r>
            <a:endParaRPr lang="en-US" sz="6500" dirty="0"/>
          </a:p>
        </p:txBody>
      </p:sp>
      <p:sp>
        <p:nvSpPr>
          <p:cNvPr id="65" name="TextBox 64"/>
          <p:cNvSpPr txBox="1"/>
          <p:nvPr/>
        </p:nvSpPr>
        <p:spPr>
          <a:xfrm>
            <a:off x="387212" y="308194"/>
            <a:ext cx="8441211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000" b="1" dirty="0"/>
              <a:t>Write the date and objective in your notebook.</a:t>
            </a:r>
          </a:p>
          <a:p>
            <a:pPr marL="514350" indent="-514350">
              <a:buAutoNum type="arabicPeriod"/>
            </a:pPr>
            <a:r>
              <a:rPr lang="en-US" sz="3000" b="1" dirty="0"/>
              <a:t>Match the symbols on your handout with the descriptions below. Write each description next to the picture on your paper.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78793" y="2675158"/>
            <a:ext cx="4011512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500" dirty="0" smtClean="0"/>
              <a:t>Animal </a:t>
            </a:r>
            <a:r>
              <a:rPr lang="en-US" sz="2500" dirty="0"/>
              <a:t>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Biological hazard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Chemical hazard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Clothing protection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Disposal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Electrical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Explosion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Eye </a:t>
            </a:r>
            <a:r>
              <a:rPr lang="en-US" sz="2500" dirty="0" smtClean="0"/>
              <a:t>safety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97589" y="2675158"/>
            <a:ext cx="4011512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500" dirty="0" smtClean="0"/>
              <a:t>Fire </a:t>
            </a:r>
            <a:r>
              <a:rPr lang="en-US" sz="2500" dirty="0"/>
              <a:t>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Fume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Heat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Open flame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Poison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Radioactive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Sharp object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Skin protection </a:t>
            </a:r>
            <a:r>
              <a:rPr lang="en-US" sz="2500" dirty="0" smtClean="0"/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157475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769056" y="1968311"/>
            <a:ext cx="7704667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0" dirty="0" smtClean="0"/>
              <a:t>TIME </a:t>
            </a:r>
            <a:r>
              <a:rPr lang="en-US" sz="10000" dirty="0"/>
              <a:t>I</a:t>
            </a:r>
            <a:r>
              <a:rPr lang="en-US" sz="10000" dirty="0" smtClean="0"/>
              <a:t>S UP!</a:t>
            </a:r>
            <a:endParaRPr lang="en-US" sz="10000" dirty="0"/>
          </a:p>
        </p:txBody>
      </p:sp>
      <p:sp>
        <p:nvSpPr>
          <p:cNvPr id="65" name="TextBox 64"/>
          <p:cNvSpPr txBox="1"/>
          <p:nvPr/>
        </p:nvSpPr>
        <p:spPr>
          <a:xfrm>
            <a:off x="201350" y="306317"/>
            <a:ext cx="8780373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000" b="1" dirty="0"/>
              <a:t>Write the date and objective in your notebook.</a:t>
            </a:r>
          </a:p>
          <a:p>
            <a:pPr marL="514350" indent="-514350">
              <a:buAutoNum type="arabicPeriod"/>
            </a:pPr>
            <a:r>
              <a:rPr lang="en-US" sz="3000" b="1" dirty="0"/>
              <a:t>Match the symbols on your handout with the descriptions below. Write each description next to the picture on your paper.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78793" y="2659669"/>
            <a:ext cx="4011512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500" dirty="0" smtClean="0"/>
              <a:t>Animal </a:t>
            </a:r>
            <a:r>
              <a:rPr lang="en-US" sz="2500" dirty="0"/>
              <a:t>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Biological hazard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Chemical hazard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Clothing protection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Disposal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Electrical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Explosion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Eye </a:t>
            </a:r>
            <a:r>
              <a:rPr lang="en-US" sz="2500" dirty="0" smtClean="0"/>
              <a:t>safety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597589" y="2659669"/>
            <a:ext cx="4011512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500" dirty="0" smtClean="0"/>
              <a:t>Fire </a:t>
            </a:r>
            <a:r>
              <a:rPr lang="en-US" sz="2500" dirty="0"/>
              <a:t>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Fume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Heat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Open flame alert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Poison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Radioactive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Sharp object safety</a:t>
            </a:r>
          </a:p>
          <a:p>
            <a:pPr marL="457200" indent="-457200">
              <a:buFont typeface="Arial"/>
              <a:buChar char="•"/>
            </a:pPr>
            <a:r>
              <a:rPr lang="en-US" sz="2500" dirty="0"/>
              <a:t>Skin protection </a:t>
            </a:r>
            <a:r>
              <a:rPr lang="en-US" sz="2500" dirty="0" smtClean="0"/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157475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xmlns:p14="http://schemas.microsoft.com/office/powerpoint/2010/main" advClick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60010"/>
                            </p:stCondLst>
                            <p:childTnLst>
                              <p:par>
                                <p:cTn id="3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60010"/>
                            </p:stCondLst>
                            <p:childTnLst>
                              <p:par>
                                <p:cTn id="3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  <p:bldP spid="63" grpId="1" animBg="1"/>
      <p:bldP spid="65" grpId="0" animBg="1"/>
      <p:bldP spid="6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Today’s 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800" dirty="0"/>
              <a:t>Define and identify examples of flammability, corrosiveness, and </a:t>
            </a:r>
            <a:r>
              <a:rPr lang="en-US" sz="3800" dirty="0" smtClean="0"/>
              <a:t>radioactivity.</a:t>
            </a:r>
          </a:p>
          <a:p>
            <a:pPr marL="0" indent="0">
              <a:buNone/>
            </a:pPr>
            <a:endParaRPr lang="en-US" sz="3800" dirty="0"/>
          </a:p>
          <a:p>
            <a:pPr marL="514350" indent="-514350">
              <a:buFont typeface="+mj-lt"/>
              <a:buAutoNum type="arabicPeriod"/>
            </a:pPr>
            <a:r>
              <a:rPr lang="en-US" sz="3800" dirty="0" smtClean="0"/>
              <a:t>Use </a:t>
            </a:r>
            <a:r>
              <a:rPr lang="en-US" sz="3800" dirty="0"/>
              <a:t>a Material Safety Data Sheet </a:t>
            </a:r>
            <a:r>
              <a:rPr lang="en-US" sz="3800" dirty="0" smtClean="0"/>
              <a:t>(MSDS) to </a:t>
            </a:r>
            <a:r>
              <a:rPr lang="en-US" sz="3800" dirty="0"/>
              <a:t>answer safety questions about specific </a:t>
            </a:r>
            <a:r>
              <a:rPr lang="en-US" sz="3800" dirty="0" smtClean="0"/>
              <a:t>chemicals.</a:t>
            </a:r>
            <a:endParaRPr lang="en-US" sz="3800" dirty="0"/>
          </a:p>
          <a:p>
            <a:pPr marL="0" indent="0">
              <a:buNone/>
            </a:pP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2484435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500" b="1" dirty="0" smtClean="0">
                <a:solidFill>
                  <a:srgbClr val="000000"/>
                </a:solidFill>
              </a:rPr>
              <a:t>3 New Vocabulary Words:</a:t>
            </a:r>
            <a:endParaRPr lang="en-US" sz="5500" b="1" dirty="0">
              <a:solidFill>
                <a:srgbClr val="0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126846"/>
            <a:ext cx="8229600" cy="3743696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Flammability</a:t>
            </a:r>
          </a:p>
          <a:p>
            <a:pPr algn="ctr"/>
            <a:r>
              <a:rPr lang="en-US" sz="6000" dirty="0" smtClean="0"/>
              <a:t>Corrosiveness</a:t>
            </a:r>
          </a:p>
          <a:p>
            <a:pPr algn="ctr"/>
            <a:r>
              <a:rPr lang="en-US" sz="6000" dirty="0" smtClean="0"/>
              <a:t>Reactivity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586385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500" b="1" dirty="0" smtClean="0">
                <a:solidFill>
                  <a:srgbClr val="000000"/>
                </a:solidFill>
              </a:rPr>
              <a:t>Flammability:</a:t>
            </a:r>
            <a:endParaRPr lang="en-US" sz="5500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81" y="1569218"/>
            <a:ext cx="7675153" cy="17610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/>
              <a:t>H</a:t>
            </a:r>
            <a:r>
              <a:rPr lang="en-US" sz="4000" dirty="0" smtClean="0"/>
              <a:t>ow </a:t>
            </a:r>
            <a:r>
              <a:rPr lang="en-US" sz="4000" dirty="0"/>
              <a:t>easily something will burn or </a:t>
            </a:r>
            <a:r>
              <a:rPr lang="en-US" sz="4000" dirty="0" smtClean="0"/>
              <a:t>catch on fire</a:t>
            </a:r>
          </a:p>
          <a:p>
            <a:pPr marL="0" indent="0">
              <a:buNone/>
            </a:pPr>
            <a:r>
              <a:rPr lang="en-US" sz="3700" i="1" dirty="0" smtClean="0"/>
              <a:t>	Example: paper is very flammable</a:t>
            </a:r>
            <a:endParaRPr lang="en-US" sz="37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33900"/>
            <a:ext cx="3073400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700" y="4559300"/>
            <a:ext cx="2921000" cy="2260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1349" y="4374634"/>
            <a:ext cx="862707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OPEN FLAME ALERT								</a:t>
            </a:r>
            <a:r>
              <a:rPr lang="en-US" sz="2500" dirty="0"/>
              <a:t> </a:t>
            </a:r>
            <a:r>
              <a:rPr lang="en-US" sz="2500" dirty="0" smtClean="0"/>
              <a:t>     </a:t>
            </a:r>
            <a:r>
              <a:rPr lang="en-US" sz="2500" dirty="0"/>
              <a:t>	</a:t>
            </a:r>
            <a:r>
              <a:rPr lang="en-US" sz="2500" dirty="0" smtClean="0"/>
              <a:t>FIRE SAFETY	</a:t>
            </a:r>
            <a:endParaRPr lang="en-US" sz="25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600" y="3516124"/>
            <a:ext cx="2324100" cy="30818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248" y="344086"/>
            <a:ext cx="1073552" cy="107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98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500" b="1" dirty="0" smtClean="0">
                <a:solidFill>
                  <a:srgbClr val="000000"/>
                </a:solidFill>
              </a:rPr>
              <a:t>Corrosiveness:</a:t>
            </a:r>
            <a:endParaRPr lang="en-US" sz="5500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4886"/>
            <a:ext cx="4251292" cy="4037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How good a substance is at destroying or eating away another substance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Examples: acids and bases are very corrosive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096" y="1940970"/>
            <a:ext cx="3107704" cy="43013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3248" y="344086"/>
            <a:ext cx="1073552" cy="107355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6492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4"/>
              </a:rPr>
              <a:t>http://www.youtube.com/watch?v=</a:t>
            </a:r>
            <a:r>
              <a:rPr lang="en-US" dirty="0" smtClean="0">
                <a:hlinkClick r:id="rId4"/>
              </a:rPr>
              <a:t>F5jfRjzXLbE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4851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000" b="1" dirty="0" smtClean="0"/>
              <a:t>Reactivity: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4158" y="1871002"/>
            <a:ext cx="5542642" cy="36507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dirty="0" smtClean="0"/>
              <a:t>How likely a substance is to participate in a chemical reaction</a:t>
            </a:r>
          </a:p>
          <a:p>
            <a:pPr marL="0" indent="0">
              <a:buNone/>
            </a:pPr>
            <a:r>
              <a:rPr lang="en-US" sz="4400" dirty="0" smtClean="0"/>
              <a:t>	</a:t>
            </a:r>
            <a:r>
              <a:rPr lang="en-US" sz="3600" i="1" dirty="0" smtClean="0"/>
              <a:t>Example: Sodium by itself 	is very 	reactive 	(explosive)</a:t>
            </a:r>
            <a:endParaRPr lang="en-US" sz="3600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248" y="344086"/>
            <a:ext cx="1073552" cy="1073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71002"/>
            <a:ext cx="2222304" cy="45507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72000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>
                <a:hlinkClick r:id="rId4"/>
              </a:rPr>
              <a:t>http://www.youtube.com/watch?v=</a:t>
            </a:r>
            <a:r>
              <a:rPr lang="en-US" dirty="0" smtClean="0">
                <a:hlinkClick r:id="rId4"/>
              </a:rPr>
              <a:t>7Xu2YZzufTM</a:t>
            </a:r>
            <a:endParaRPr lang="en-US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420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995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000" b="1" dirty="0" smtClean="0"/>
              <a:t>Material Safety Data Sheet (MSDS)</a:t>
            </a:r>
            <a:endParaRPr lang="en-US" sz="50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2509308"/>
            <a:ext cx="8229600" cy="25867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500" dirty="0"/>
              <a:t>D</a:t>
            </a:r>
            <a:r>
              <a:rPr lang="en-US" sz="4500" dirty="0" smtClean="0"/>
              <a:t>ocument with information about potential dangers and </a:t>
            </a:r>
            <a:r>
              <a:rPr lang="en-US" sz="4500" dirty="0"/>
              <a:t>how to work safely with a </a:t>
            </a:r>
            <a:r>
              <a:rPr lang="en-US" sz="4500" dirty="0" smtClean="0"/>
              <a:t>chemical</a:t>
            </a:r>
            <a:endParaRPr lang="en-US" sz="45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627" y="807750"/>
            <a:ext cx="958058" cy="9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71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000" b="1" dirty="0" smtClean="0"/>
              <a:t>MSDS Sections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951881"/>
          </a:xfrm>
        </p:spPr>
        <p:txBody>
          <a:bodyPr>
            <a:noAutofit/>
          </a:bodyPr>
          <a:lstStyle/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>
                <a:latin typeface="Calibri"/>
                <a:ea typeface="Times New Roman"/>
                <a:cs typeface="Calibri"/>
              </a:rPr>
              <a:t>Chemical </a:t>
            </a:r>
            <a:r>
              <a:rPr lang="en-US" dirty="0">
                <a:latin typeface="Calibri"/>
                <a:ea typeface="Times New Roman"/>
                <a:cs typeface="Calibri"/>
              </a:rPr>
              <a:t>Product and Company </a:t>
            </a:r>
            <a:r>
              <a:rPr lang="en-US" dirty="0" smtClean="0">
                <a:latin typeface="Calibri"/>
                <a:ea typeface="Times New Roman"/>
                <a:cs typeface="Calibri"/>
              </a:rPr>
              <a:t>Identification </a:t>
            </a:r>
            <a:r>
              <a:rPr lang="en-US" dirty="0">
                <a:latin typeface="Calibri"/>
                <a:ea typeface="Times New Roman"/>
                <a:cs typeface="Calibri"/>
              </a:rPr>
              <a:t> </a:t>
            </a: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>
                <a:latin typeface="Calibri"/>
                <a:ea typeface="Times New Roman"/>
                <a:cs typeface="Calibri"/>
              </a:rPr>
              <a:t>Composition</a:t>
            </a:r>
            <a:r>
              <a:rPr lang="en-US" dirty="0">
                <a:latin typeface="Calibri"/>
                <a:ea typeface="Times New Roman"/>
                <a:cs typeface="Calibri"/>
              </a:rPr>
              <a:t>, Information on </a:t>
            </a:r>
            <a:r>
              <a:rPr lang="en-US" dirty="0" smtClean="0">
                <a:latin typeface="Calibri"/>
                <a:ea typeface="Times New Roman"/>
                <a:cs typeface="Calibri"/>
              </a:rPr>
              <a:t>Ingredients</a:t>
            </a:r>
            <a:r>
              <a:rPr lang="en-US" dirty="0">
                <a:latin typeface="Calibri"/>
                <a:ea typeface="Times New Roman"/>
                <a:cs typeface="Calibri"/>
              </a:rPr>
              <a:t> </a:t>
            </a: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>
                <a:latin typeface="Calibri"/>
                <a:ea typeface="Times New Roman"/>
                <a:cs typeface="Calibri"/>
              </a:rPr>
              <a:t>Hazards Identification</a:t>
            </a:r>
            <a:endParaRPr lang="en-US" dirty="0">
              <a:latin typeface="Calibri"/>
              <a:ea typeface="Times New Roman"/>
              <a:cs typeface="Calibri"/>
            </a:endParaRP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>
                <a:latin typeface="Calibri"/>
                <a:ea typeface="Times New Roman"/>
                <a:cs typeface="Calibri"/>
              </a:rPr>
              <a:t>First </a:t>
            </a:r>
            <a:r>
              <a:rPr lang="en-US" dirty="0">
                <a:latin typeface="Calibri"/>
                <a:ea typeface="Times New Roman"/>
                <a:cs typeface="Calibri"/>
              </a:rPr>
              <a:t>Aid </a:t>
            </a:r>
            <a:r>
              <a:rPr lang="en-US" dirty="0" smtClean="0">
                <a:latin typeface="Calibri"/>
                <a:ea typeface="Times New Roman"/>
                <a:cs typeface="Calibri"/>
              </a:rPr>
              <a:t>Measures</a:t>
            </a:r>
            <a:r>
              <a:rPr lang="en-US" dirty="0">
                <a:latin typeface="Calibri"/>
                <a:ea typeface="Times New Roman"/>
                <a:cs typeface="Calibri"/>
              </a:rPr>
              <a:t> </a:t>
            </a: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>
                <a:latin typeface="Calibri"/>
                <a:ea typeface="Times New Roman"/>
                <a:cs typeface="Calibri"/>
              </a:rPr>
              <a:t>Fire </a:t>
            </a:r>
            <a:r>
              <a:rPr lang="en-US" dirty="0">
                <a:latin typeface="Calibri"/>
                <a:ea typeface="Times New Roman"/>
                <a:cs typeface="Calibri"/>
              </a:rPr>
              <a:t>Fighting </a:t>
            </a:r>
            <a:r>
              <a:rPr lang="en-US" dirty="0" smtClean="0">
                <a:latin typeface="Calibri"/>
                <a:ea typeface="Times New Roman"/>
                <a:cs typeface="Calibri"/>
              </a:rPr>
              <a:t>Measures</a:t>
            </a:r>
            <a:r>
              <a:rPr lang="en-US" dirty="0">
                <a:latin typeface="Calibri"/>
                <a:ea typeface="Times New Roman"/>
                <a:cs typeface="Calibri"/>
              </a:rPr>
              <a:t> </a:t>
            </a:r>
            <a:endParaRPr lang="en-US" dirty="0" smtClean="0">
              <a:latin typeface="Calibri"/>
              <a:ea typeface="Times New Roman"/>
              <a:cs typeface="Calibri"/>
            </a:endParaRP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>
                <a:latin typeface="Calibri"/>
                <a:ea typeface="Times New Roman"/>
                <a:cs typeface="Calibri"/>
              </a:rPr>
              <a:t>Accidental </a:t>
            </a:r>
            <a:r>
              <a:rPr lang="en-US" dirty="0">
                <a:latin typeface="Calibri"/>
                <a:ea typeface="Times New Roman"/>
                <a:cs typeface="Calibri"/>
              </a:rPr>
              <a:t>Release </a:t>
            </a:r>
            <a:r>
              <a:rPr lang="en-US" dirty="0" smtClean="0">
                <a:latin typeface="Calibri"/>
                <a:ea typeface="Times New Roman"/>
                <a:cs typeface="Calibri"/>
              </a:rPr>
              <a:t>Measures (</a:t>
            </a:r>
            <a:r>
              <a:rPr lang="en-US" b="1" u="sng" dirty="0" smtClean="0">
                <a:latin typeface="Calibri"/>
                <a:ea typeface="Times New Roman"/>
                <a:cs typeface="Calibri"/>
              </a:rPr>
              <a:t>SPILLS</a:t>
            </a:r>
            <a:r>
              <a:rPr lang="en-US" dirty="0" smtClean="0">
                <a:latin typeface="Calibri"/>
                <a:ea typeface="Times New Roman"/>
                <a:cs typeface="Calibri"/>
              </a:rPr>
              <a:t>)</a:t>
            </a:r>
            <a:endParaRPr lang="en-US" dirty="0">
              <a:latin typeface="Calibri"/>
              <a:ea typeface="Times New Roman"/>
              <a:cs typeface="Calibri"/>
            </a:endParaRP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933450" algn="l"/>
              </a:tabLst>
            </a:pPr>
            <a:r>
              <a:rPr lang="en-US" dirty="0" smtClean="0">
                <a:latin typeface="Calibri"/>
                <a:ea typeface="Times New Roman"/>
                <a:cs typeface="Calibri"/>
              </a:rPr>
              <a:t>Handling </a:t>
            </a:r>
            <a:r>
              <a:rPr lang="en-US" dirty="0">
                <a:latin typeface="Calibri"/>
                <a:ea typeface="Times New Roman"/>
                <a:cs typeface="Calibri"/>
              </a:rPr>
              <a:t>and </a:t>
            </a:r>
            <a:r>
              <a:rPr lang="en-US" dirty="0" smtClean="0">
                <a:latin typeface="Calibri"/>
                <a:ea typeface="Times New Roman"/>
                <a:cs typeface="Calibri"/>
              </a:rPr>
              <a:t>Storage </a:t>
            </a:r>
            <a:r>
              <a:rPr lang="en-US" dirty="0">
                <a:latin typeface="Calibri"/>
                <a:ea typeface="Times New Roman"/>
                <a:cs typeface="Calibri"/>
              </a:rPr>
              <a:t> </a:t>
            </a: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>
                <a:latin typeface="Calibri"/>
                <a:ea typeface="Times New Roman"/>
                <a:cs typeface="Calibri"/>
              </a:rPr>
              <a:t>Exposure </a:t>
            </a:r>
            <a:r>
              <a:rPr lang="en-US" dirty="0">
                <a:latin typeface="Calibri"/>
                <a:ea typeface="Times New Roman"/>
                <a:cs typeface="Calibri"/>
              </a:rPr>
              <a:t>Controls, Personal </a:t>
            </a:r>
            <a:r>
              <a:rPr lang="en-US" dirty="0" smtClean="0">
                <a:latin typeface="Calibri"/>
                <a:ea typeface="Times New Roman"/>
                <a:cs typeface="Calibri"/>
              </a:rPr>
              <a:t>Protection </a:t>
            </a:r>
            <a:endParaRPr lang="en-US" dirty="0">
              <a:latin typeface="Calibri"/>
              <a:ea typeface="Times New Roman"/>
              <a:cs typeface="Calibri"/>
            </a:endParaRP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>
                <a:latin typeface="Calibri"/>
                <a:ea typeface="Times New Roman"/>
                <a:cs typeface="Calibri"/>
              </a:rPr>
              <a:t>Physical </a:t>
            </a:r>
            <a:r>
              <a:rPr lang="en-US" dirty="0">
                <a:latin typeface="Calibri"/>
                <a:ea typeface="Times New Roman"/>
                <a:cs typeface="Calibri"/>
              </a:rPr>
              <a:t>and Chemical </a:t>
            </a:r>
            <a:r>
              <a:rPr lang="en-US" dirty="0" smtClean="0">
                <a:latin typeface="Calibri"/>
                <a:ea typeface="Times New Roman"/>
                <a:cs typeface="Calibri"/>
              </a:rPr>
              <a:t>Properties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962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MSDS At-A-Glance: Acetone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199" y="1982662"/>
            <a:ext cx="47469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FLINN AT-A-GLANCE</a:t>
            </a:r>
          </a:p>
          <a:p>
            <a:r>
              <a:rPr lang="en-US" sz="4000" dirty="0"/>
              <a:t>	</a:t>
            </a:r>
            <a:r>
              <a:rPr lang="en-US" sz="4000" dirty="0" smtClean="0"/>
              <a:t>Health-1</a:t>
            </a:r>
          </a:p>
          <a:p>
            <a:r>
              <a:rPr lang="en-US" sz="4000" dirty="0"/>
              <a:t>	</a:t>
            </a:r>
            <a:r>
              <a:rPr lang="en-US" sz="4000" dirty="0" smtClean="0"/>
              <a:t>Flammability-3</a:t>
            </a:r>
          </a:p>
          <a:p>
            <a:r>
              <a:rPr lang="en-US" sz="4000" dirty="0"/>
              <a:t>	</a:t>
            </a:r>
            <a:r>
              <a:rPr lang="en-US" sz="4000" dirty="0" smtClean="0"/>
              <a:t>Reactivity-2</a:t>
            </a:r>
          </a:p>
          <a:p>
            <a:r>
              <a:rPr lang="en-US" sz="4000" dirty="0"/>
              <a:t>	</a:t>
            </a:r>
            <a:r>
              <a:rPr lang="en-US" sz="4000" dirty="0" smtClean="0"/>
              <a:t>Exposure-1</a:t>
            </a:r>
          </a:p>
          <a:p>
            <a:r>
              <a:rPr lang="en-US" sz="4000" dirty="0"/>
              <a:t>	</a:t>
            </a:r>
            <a:r>
              <a:rPr lang="en-US" sz="4000" dirty="0" smtClean="0"/>
              <a:t>Storage-3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870126" y="2664203"/>
            <a:ext cx="3110954" cy="40318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0 = Not dangerous</a:t>
            </a:r>
          </a:p>
          <a:p>
            <a:r>
              <a:rPr lang="en-US" sz="3200" dirty="0" smtClean="0"/>
              <a:t>1 = Slightly dangerous</a:t>
            </a:r>
          </a:p>
          <a:p>
            <a:r>
              <a:rPr lang="en-US" sz="3200" dirty="0" smtClean="0"/>
              <a:t>2 = Moderately dangerous</a:t>
            </a:r>
          </a:p>
          <a:p>
            <a:r>
              <a:rPr lang="en-US" sz="3200" dirty="0" smtClean="0"/>
              <a:t>3 = Most dangerous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59977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1340</Words>
  <Application>Microsoft Macintosh PowerPoint</Application>
  <PresentationFormat>On-screen Show (4:3)</PresentationFormat>
  <Paragraphs>435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Today’s Objectives</vt:lpstr>
      <vt:lpstr>3 New Vocabulary Words:</vt:lpstr>
      <vt:lpstr>Flammability:</vt:lpstr>
      <vt:lpstr>Corrosiveness:</vt:lpstr>
      <vt:lpstr>Reactivity:</vt:lpstr>
      <vt:lpstr>Material Safety Data Sheet (MSDS)</vt:lpstr>
      <vt:lpstr>MSDS Sections</vt:lpstr>
      <vt:lpstr>MSDS At-A-Glance: Acetone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Eggleston</dc:creator>
  <cp:lastModifiedBy>Rachel Eggleston</cp:lastModifiedBy>
  <cp:revision>33</cp:revision>
  <cp:lastPrinted>2013-09-08T22:35:41Z</cp:lastPrinted>
  <dcterms:created xsi:type="dcterms:W3CDTF">2013-08-14T20:12:38Z</dcterms:created>
  <dcterms:modified xsi:type="dcterms:W3CDTF">2013-09-08T22:35:45Z</dcterms:modified>
</cp:coreProperties>
</file>