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gif" ContentType="image/gif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60" r:id="rId4"/>
    <p:sldId id="261" r:id="rId5"/>
    <p:sldId id="262" r:id="rId6"/>
    <p:sldId id="280" r:id="rId7"/>
    <p:sldId id="264" r:id="rId8"/>
    <p:sldId id="266" r:id="rId9"/>
    <p:sldId id="281" r:id="rId10"/>
    <p:sldId id="282" r:id="rId11"/>
    <p:sldId id="283" r:id="rId12"/>
    <p:sldId id="284" r:id="rId13"/>
    <p:sldId id="285" r:id="rId14"/>
    <p:sldId id="287" r:id="rId15"/>
    <p:sldId id="288" r:id="rId16"/>
    <p:sldId id="278" r:id="rId17"/>
    <p:sldId id="279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672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racheleggleston:Dropbox:13-14%20Gradeboo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0130427775475"/>
          <c:y val="0.038063434061568"/>
          <c:w val="0.859807754293871"/>
          <c:h val="0.655951828381709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Graphs!$A$22:$A$28</c:f>
              <c:strCache>
                <c:ptCount val="7"/>
                <c:pt idx="0">
                  <c:v>64-69%</c:v>
                </c:pt>
                <c:pt idx="1">
                  <c:v>70-74%</c:v>
                </c:pt>
                <c:pt idx="2">
                  <c:v>75-79%</c:v>
                </c:pt>
                <c:pt idx="3">
                  <c:v>80-84%</c:v>
                </c:pt>
                <c:pt idx="4">
                  <c:v>85-89%</c:v>
                </c:pt>
                <c:pt idx="5">
                  <c:v>90-94%</c:v>
                </c:pt>
                <c:pt idx="6">
                  <c:v>95-100%</c:v>
                </c:pt>
              </c:strCache>
            </c:strRef>
          </c:cat>
          <c:val>
            <c:numRef>
              <c:f>Graphs!$B$22:$B$28</c:f>
              <c:numCache>
                <c:formatCode>General</c:formatCode>
                <c:ptCount val="7"/>
                <c:pt idx="0">
                  <c:v>3.0</c:v>
                </c:pt>
                <c:pt idx="1">
                  <c:v>2.0</c:v>
                </c:pt>
                <c:pt idx="2">
                  <c:v>2.0</c:v>
                </c:pt>
                <c:pt idx="3">
                  <c:v>5.0</c:v>
                </c:pt>
                <c:pt idx="4">
                  <c:v>17.0</c:v>
                </c:pt>
                <c:pt idx="5">
                  <c:v>20.0</c:v>
                </c:pt>
                <c:pt idx="6">
                  <c:v>10.0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0"/>
        <c:axId val="1850155240"/>
        <c:axId val="-1998120760"/>
      </c:barChart>
      <c:catAx>
        <c:axId val="18501552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Percentage</a:t>
                </a:r>
              </a:p>
            </c:rich>
          </c:tx>
          <c:layout>
            <c:manualLayout>
              <c:xMode val="edge"/>
              <c:yMode val="edge"/>
              <c:x val="0.471182682025858"/>
              <c:y val="0.932387321074846"/>
            </c:manualLayout>
          </c:layout>
          <c:overlay val="0"/>
        </c:title>
        <c:majorTickMark val="out"/>
        <c:minorTickMark val="none"/>
        <c:tickLblPos val="nextTo"/>
        <c:crossAx val="-1998120760"/>
        <c:crosses val="autoZero"/>
        <c:auto val="1"/>
        <c:lblAlgn val="ctr"/>
        <c:lblOffset val="100"/>
        <c:noMultiLvlLbl val="0"/>
      </c:catAx>
      <c:valAx>
        <c:axId val="-19981207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Students</a:t>
                </a:r>
              </a:p>
            </c:rich>
          </c:tx>
          <c:layout>
            <c:manualLayout>
              <c:xMode val="edge"/>
              <c:yMode val="edge"/>
              <c:x val="0.0163256895519639"/>
              <c:y val="0.16186695077264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8501552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2EB14-3EAE-4042-A00B-038BE464F046}" type="datetimeFigureOut">
              <a:rPr lang="en-US" smtClean="0"/>
              <a:t>10/7/13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78C3F9-D3C9-194D-9556-9DE2E8587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377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Slide contains animation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7132ACA-DB68-41F3-BA05-97007593AA36}" type="slidenum">
              <a:rPr lang="en-US" sz="1200">
                <a:solidFill>
                  <a:prstClr val="black"/>
                </a:solidFill>
              </a:rPr>
              <a:pPr eaLnBrk="1" hangingPunct="1"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Slide contains animation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7132ACA-DB68-41F3-BA05-97007593AA36}" type="slidenum">
              <a:rPr lang="en-US" sz="1200">
                <a:solidFill>
                  <a:prstClr val="black"/>
                </a:solidFill>
              </a:rPr>
              <a:pPr eaLnBrk="1" hangingPunct="1"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Slide contains animation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7132ACA-DB68-41F3-BA05-97007593AA36}" type="slidenum">
              <a:rPr lang="en-US" sz="1200">
                <a:solidFill>
                  <a:prstClr val="black"/>
                </a:solidFill>
              </a:rPr>
              <a:pPr eaLnBrk="1" hangingPunct="1"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Slide contains animation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7132ACA-DB68-41F3-BA05-97007593AA36}" type="slidenum">
              <a:rPr lang="en-US" sz="1200">
                <a:solidFill>
                  <a:prstClr val="black"/>
                </a:solidFill>
              </a:rPr>
              <a:pPr eaLnBrk="1" hangingPunct="1"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Slide contains animation.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06885BC-1FF8-4D78-8BB7-229BA5C1D55D}" type="slidenum">
              <a:rPr lang="en-US" sz="1200"/>
              <a:pPr eaLnBrk="1" hangingPunct="1"/>
              <a:t>18</a:t>
            </a:fld>
            <a:endParaRPr 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Slide contains animation.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26EDEAF-2292-46E1-88CD-FAF36565CD1A}" type="slidenum">
              <a:rPr lang="en-US" sz="1200"/>
              <a:pPr eaLnBrk="1" hangingPunct="1"/>
              <a:t>21</a:t>
            </a:fld>
            <a:endParaRPr 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Slide contains animation.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35BCB09-1102-403A-8491-34466835EFE8}" type="slidenum">
              <a:rPr lang="en-US" sz="1200"/>
              <a:pPr eaLnBrk="1" hangingPunct="1"/>
              <a:t>22</a:t>
            </a:fld>
            <a:endParaRPr 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Slide contains animation.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08114B0-E548-4656-B6A3-0A3359A1A246}" type="slidenum">
              <a:rPr lang="en-US" sz="1200"/>
              <a:pPr eaLnBrk="1" hangingPunct="1"/>
              <a:t>23</a:t>
            </a:fld>
            <a:endParaRPr 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Slide contains animation.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0F8CF08-09B6-4F33-A6F5-C7117B61CD7C}" type="slidenum">
              <a:rPr lang="en-US" sz="1200"/>
              <a:pPr eaLnBrk="1" hangingPunct="1"/>
              <a:t>24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600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72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57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3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61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84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40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91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25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890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02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A78F0-B8E2-4C47-93EA-EDC021123165}" type="datetimeFigureOut">
              <a:rPr lang="en-US" smtClean="0"/>
              <a:t>10/7/13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12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6.emf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gi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gi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5:00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4:57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4:56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:05</a:t>
            </a:r>
            <a:endParaRPr lang="en-US" sz="6500" dirty="0"/>
          </a:p>
        </p:txBody>
      </p:sp>
      <p:sp>
        <p:nvSpPr>
          <p:cNvPr id="2" name="TextBox 1"/>
          <p:cNvSpPr txBox="1"/>
          <p:nvPr/>
        </p:nvSpPr>
        <p:spPr>
          <a:xfrm>
            <a:off x="611428" y="245315"/>
            <a:ext cx="8089677" cy="53553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Do Now:</a:t>
            </a:r>
          </a:p>
          <a:p>
            <a:pPr marL="514350" indent="-514350">
              <a:buAutoNum type="arabicPeriod"/>
            </a:pPr>
            <a:r>
              <a:rPr lang="en-US" sz="3000" dirty="0" smtClean="0"/>
              <a:t>Get out your HW (the phase changes foldable)</a:t>
            </a:r>
          </a:p>
          <a:p>
            <a:pPr marL="514350" indent="-514350">
              <a:buAutoNum type="arabicPeriod"/>
            </a:pPr>
            <a:r>
              <a:rPr lang="en-US" sz="3000" dirty="0" smtClean="0"/>
              <a:t>Write down today’s date and objective in your notebook</a:t>
            </a:r>
            <a:endParaRPr lang="en-US" sz="3000" dirty="0"/>
          </a:p>
          <a:p>
            <a:pPr marL="514350" indent="-514350">
              <a:buAutoNum type="arabicPeriod"/>
            </a:pPr>
            <a:r>
              <a:rPr lang="en-US" sz="3000" dirty="0" smtClean="0"/>
              <a:t>True or false: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700" dirty="0" smtClean="0"/>
              <a:t>Condensation = substance changing from gas to liquid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700" dirty="0" smtClean="0"/>
              <a:t>You can’t turn gold into a gas no matter how hard you try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700" dirty="0" smtClean="0"/>
              <a:t>Gas particles are closer together than liquid particles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41099" y="5817572"/>
            <a:ext cx="7112012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Objectives: SWBAT describe phase changes.</a:t>
            </a:r>
          </a:p>
          <a:p>
            <a:r>
              <a:rPr lang="en-US" sz="2400" b="1" dirty="0"/>
              <a:t>	</a:t>
            </a:r>
            <a:r>
              <a:rPr lang="en-US" sz="2400" b="1" dirty="0" smtClean="0"/>
              <a:t>	    SWBAT predict states of matter using graphs.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3007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xmlns:p14="http://schemas.microsoft.com/office/powerpoint/2010/main" spd="slow" advTm="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3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3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3</a:t>
            </a:r>
            <a:r>
              <a:rPr lang="en-US" sz="6500" dirty="0" smtClean="0"/>
              <a:t>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3</a:t>
            </a:r>
            <a:r>
              <a:rPr lang="en-US" sz="6500" dirty="0" smtClean="0"/>
              <a:t>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3</a:t>
            </a:r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3:05</a:t>
            </a:r>
            <a:endParaRPr lang="en-US" sz="6500" dirty="0"/>
          </a:p>
        </p:txBody>
      </p:sp>
      <p:sp>
        <p:nvSpPr>
          <p:cNvPr id="63" name="TextBox 62"/>
          <p:cNvSpPr txBox="1"/>
          <p:nvPr/>
        </p:nvSpPr>
        <p:spPr>
          <a:xfrm>
            <a:off x="1933787" y="865818"/>
            <a:ext cx="5729206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Do Now:</a:t>
            </a:r>
          </a:p>
          <a:p>
            <a:pPr algn="ctr"/>
            <a:endParaRPr lang="en-US" sz="6000" dirty="0"/>
          </a:p>
          <a:p>
            <a:pPr algn="ctr"/>
            <a:r>
              <a:rPr lang="en-US" sz="5400" dirty="0" smtClean="0"/>
              <a:t>LEARN!</a:t>
            </a:r>
            <a:endParaRPr lang="en-US" sz="5400" dirty="0"/>
          </a:p>
        </p:txBody>
      </p:sp>
      <p:sp>
        <p:nvSpPr>
          <p:cNvPr id="65" name="TextBox 64"/>
          <p:cNvSpPr txBox="1"/>
          <p:nvPr/>
        </p:nvSpPr>
        <p:spPr>
          <a:xfrm>
            <a:off x="611428" y="245315"/>
            <a:ext cx="8089677" cy="53553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Do Now:</a:t>
            </a:r>
          </a:p>
          <a:p>
            <a:pPr marL="514350" indent="-514350">
              <a:buAutoNum type="arabicPeriod"/>
            </a:pPr>
            <a:r>
              <a:rPr lang="en-US" sz="3000" dirty="0" smtClean="0"/>
              <a:t>Get out your HW (the phase changes foldable)</a:t>
            </a:r>
          </a:p>
          <a:p>
            <a:pPr marL="514350" indent="-514350">
              <a:buAutoNum type="arabicPeriod"/>
            </a:pPr>
            <a:r>
              <a:rPr lang="en-US" sz="3000" dirty="0" smtClean="0"/>
              <a:t>Write down today’s date and objectives in your notebook</a:t>
            </a:r>
            <a:endParaRPr lang="en-US" sz="3000" dirty="0"/>
          </a:p>
          <a:p>
            <a:pPr marL="514350" indent="-514350">
              <a:buAutoNum type="arabicPeriod"/>
            </a:pPr>
            <a:r>
              <a:rPr lang="en-US" sz="3000" dirty="0" smtClean="0"/>
              <a:t>True or false: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700" dirty="0" smtClean="0"/>
              <a:t>Condensation = substance changing from gas to liquid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700" dirty="0" smtClean="0"/>
              <a:t>You can’t turn gold into a gas no matter how hard you try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700" dirty="0" smtClean="0"/>
              <a:t>Gas particles are closer together than liquid particles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1099" y="5817572"/>
            <a:ext cx="7112012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Objectives: SWBAT describe phase changes.</a:t>
            </a:r>
          </a:p>
          <a:p>
            <a:r>
              <a:rPr lang="en-US" sz="2400" b="1" dirty="0"/>
              <a:t>	</a:t>
            </a:r>
            <a:r>
              <a:rPr lang="en-US" sz="2400" b="1" dirty="0" smtClean="0"/>
              <a:t>	    SWBAT predict states of matter using graphs.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0793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xmlns:p14="http://schemas.microsoft.com/office/powerpoint/2010/main" advClick="0" advTm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3" grpId="0" animBg="1"/>
      <p:bldP spid="6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:05</a:t>
            </a:r>
            <a:endParaRPr lang="en-US" sz="6500" dirty="0"/>
          </a:p>
        </p:txBody>
      </p:sp>
      <p:sp>
        <p:nvSpPr>
          <p:cNvPr id="63" name="TextBox 62"/>
          <p:cNvSpPr txBox="1"/>
          <p:nvPr/>
        </p:nvSpPr>
        <p:spPr>
          <a:xfrm>
            <a:off x="1933787" y="865818"/>
            <a:ext cx="5729206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Do Now:</a:t>
            </a:r>
          </a:p>
          <a:p>
            <a:pPr algn="ctr"/>
            <a:endParaRPr lang="en-US" sz="6000" dirty="0"/>
          </a:p>
          <a:p>
            <a:pPr algn="ctr"/>
            <a:r>
              <a:rPr lang="en-US" sz="5400" dirty="0" smtClean="0"/>
              <a:t>LEARN!</a:t>
            </a:r>
            <a:endParaRPr lang="en-US" sz="5400" dirty="0"/>
          </a:p>
        </p:txBody>
      </p:sp>
      <p:sp>
        <p:nvSpPr>
          <p:cNvPr id="65" name="TextBox 64"/>
          <p:cNvSpPr txBox="1"/>
          <p:nvPr/>
        </p:nvSpPr>
        <p:spPr>
          <a:xfrm>
            <a:off x="611428" y="245315"/>
            <a:ext cx="8089677" cy="53553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Do Now:</a:t>
            </a:r>
          </a:p>
          <a:p>
            <a:pPr marL="514350" indent="-514350">
              <a:buAutoNum type="arabicPeriod"/>
            </a:pPr>
            <a:r>
              <a:rPr lang="en-US" sz="3000" dirty="0" smtClean="0"/>
              <a:t>Get out your HW (the phase changes foldable)</a:t>
            </a:r>
          </a:p>
          <a:p>
            <a:pPr marL="514350" indent="-514350">
              <a:buAutoNum type="arabicPeriod"/>
            </a:pPr>
            <a:r>
              <a:rPr lang="en-US" sz="3000" dirty="0" smtClean="0"/>
              <a:t>Write down today’s date and objective in your notebook</a:t>
            </a:r>
            <a:endParaRPr lang="en-US" sz="3000" dirty="0"/>
          </a:p>
          <a:p>
            <a:pPr marL="514350" indent="-514350">
              <a:buAutoNum type="arabicPeriod"/>
            </a:pPr>
            <a:r>
              <a:rPr lang="en-US" sz="3000" dirty="0" smtClean="0"/>
              <a:t>True or false: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700" dirty="0" smtClean="0"/>
              <a:t>Condensation = substance changing from gas to liquid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700" dirty="0" smtClean="0"/>
              <a:t>You can’t turn gold into a gas no matter how hard you try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700" dirty="0" smtClean="0"/>
              <a:t>Gas particles are closer together than liquid particles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41099" y="5817572"/>
            <a:ext cx="7112012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Objectives: SWBAT describe phase changes.</a:t>
            </a:r>
          </a:p>
          <a:p>
            <a:r>
              <a:rPr lang="en-US" sz="2400" b="1" dirty="0"/>
              <a:t>	</a:t>
            </a:r>
            <a:r>
              <a:rPr lang="en-US" sz="2400" b="1" dirty="0" smtClean="0"/>
              <a:t>	    SWBAT predict states of matter using graphs.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2151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xmlns:p14="http://schemas.microsoft.com/office/powerpoint/2010/main" advClick="0" advTm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3" grpId="0" animBg="1"/>
      <p:bldP spid="6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1:05</a:t>
            </a:r>
            <a:endParaRPr lang="en-US" sz="6500" dirty="0"/>
          </a:p>
        </p:txBody>
      </p:sp>
      <p:sp>
        <p:nvSpPr>
          <p:cNvPr id="65" name="TextBox 64"/>
          <p:cNvSpPr txBox="1"/>
          <p:nvPr/>
        </p:nvSpPr>
        <p:spPr>
          <a:xfrm>
            <a:off x="1933787" y="865818"/>
            <a:ext cx="5729206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Do Now:</a:t>
            </a:r>
          </a:p>
          <a:p>
            <a:pPr algn="ctr"/>
            <a:endParaRPr lang="en-US" sz="6000" dirty="0"/>
          </a:p>
          <a:p>
            <a:pPr algn="ctr"/>
            <a:r>
              <a:rPr lang="en-US" sz="5400" dirty="0" smtClean="0"/>
              <a:t>LEARN!</a:t>
            </a:r>
            <a:endParaRPr lang="en-US" sz="5400" dirty="0"/>
          </a:p>
        </p:txBody>
      </p:sp>
      <p:sp>
        <p:nvSpPr>
          <p:cNvPr id="63" name="TextBox 62"/>
          <p:cNvSpPr txBox="1"/>
          <p:nvPr/>
        </p:nvSpPr>
        <p:spPr>
          <a:xfrm>
            <a:off x="611428" y="245315"/>
            <a:ext cx="8089677" cy="53553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Do Now:</a:t>
            </a:r>
          </a:p>
          <a:p>
            <a:pPr marL="514350" indent="-514350">
              <a:buAutoNum type="arabicPeriod"/>
            </a:pPr>
            <a:r>
              <a:rPr lang="en-US" sz="3000" dirty="0" smtClean="0"/>
              <a:t>Get out your HW (the phase changes foldable)</a:t>
            </a:r>
          </a:p>
          <a:p>
            <a:pPr marL="514350" indent="-514350">
              <a:buAutoNum type="arabicPeriod"/>
            </a:pPr>
            <a:r>
              <a:rPr lang="en-US" sz="3000" dirty="0" smtClean="0"/>
              <a:t>Write down today’s date and objective in your notebook</a:t>
            </a:r>
            <a:endParaRPr lang="en-US" sz="3000" dirty="0"/>
          </a:p>
          <a:p>
            <a:pPr marL="514350" indent="-514350">
              <a:buAutoNum type="arabicPeriod"/>
            </a:pPr>
            <a:r>
              <a:rPr lang="en-US" sz="3000" dirty="0" smtClean="0"/>
              <a:t>True or false: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700" dirty="0" smtClean="0"/>
              <a:t>Condensation = substance changing from gas to liquid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700" dirty="0" smtClean="0"/>
              <a:t>You can’t turn gold into a gas no matter how hard you try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700" dirty="0" smtClean="0"/>
              <a:t>Gas particles are closer together than liquid particles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41099" y="5817572"/>
            <a:ext cx="7112012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Objectives: SWBAT describe phase changes.</a:t>
            </a:r>
          </a:p>
          <a:p>
            <a:r>
              <a:rPr lang="en-US" sz="2400" b="1" dirty="0"/>
              <a:t>	</a:t>
            </a:r>
            <a:r>
              <a:rPr lang="en-US" sz="2400" b="1" dirty="0" smtClean="0"/>
              <a:t>	    SWBAT predict states of matter using graphs.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7475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xmlns:p14="http://schemas.microsoft.com/office/powerpoint/2010/main" advClick="0" advTm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5" grpId="0" animBg="1"/>
      <p:bldP spid="6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:05</a:t>
            </a:r>
            <a:endParaRPr lang="en-US" sz="6500" dirty="0"/>
          </a:p>
        </p:txBody>
      </p:sp>
      <p:sp>
        <p:nvSpPr>
          <p:cNvPr id="63" name="TextBox 62"/>
          <p:cNvSpPr txBox="1"/>
          <p:nvPr/>
        </p:nvSpPr>
        <p:spPr>
          <a:xfrm>
            <a:off x="769056" y="1968311"/>
            <a:ext cx="7704667" cy="16312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0" dirty="0" smtClean="0"/>
              <a:t>TIME </a:t>
            </a:r>
            <a:r>
              <a:rPr lang="en-US" sz="10000" dirty="0"/>
              <a:t>I</a:t>
            </a:r>
            <a:r>
              <a:rPr lang="en-US" sz="10000" dirty="0" smtClean="0"/>
              <a:t>S UP!</a:t>
            </a:r>
            <a:endParaRPr lang="en-US" sz="10000" dirty="0"/>
          </a:p>
        </p:txBody>
      </p:sp>
      <p:sp>
        <p:nvSpPr>
          <p:cNvPr id="65" name="TextBox 64"/>
          <p:cNvSpPr txBox="1"/>
          <p:nvPr/>
        </p:nvSpPr>
        <p:spPr>
          <a:xfrm>
            <a:off x="1933787" y="865818"/>
            <a:ext cx="5729206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Do Now:</a:t>
            </a:r>
          </a:p>
          <a:p>
            <a:pPr algn="ctr"/>
            <a:endParaRPr lang="en-US" sz="6000" dirty="0"/>
          </a:p>
          <a:p>
            <a:pPr algn="ctr"/>
            <a:r>
              <a:rPr lang="en-US" sz="5400" dirty="0" smtClean="0"/>
              <a:t>LEARN!</a:t>
            </a:r>
            <a:endParaRPr lang="en-US" sz="5400" dirty="0"/>
          </a:p>
        </p:txBody>
      </p:sp>
      <p:sp>
        <p:nvSpPr>
          <p:cNvPr id="66" name="TextBox 65"/>
          <p:cNvSpPr txBox="1"/>
          <p:nvPr/>
        </p:nvSpPr>
        <p:spPr>
          <a:xfrm>
            <a:off x="611428" y="245315"/>
            <a:ext cx="8089677" cy="53553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Do Now:</a:t>
            </a:r>
          </a:p>
          <a:p>
            <a:pPr marL="514350" indent="-514350">
              <a:buAutoNum type="arabicPeriod"/>
            </a:pPr>
            <a:r>
              <a:rPr lang="en-US" sz="3000" dirty="0" smtClean="0"/>
              <a:t>Get out your HW (the phase changes foldable)</a:t>
            </a:r>
          </a:p>
          <a:p>
            <a:pPr marL="514350" indent="-514350">
              <a:buAutoNum type="arabicPeriod"/>
            </a:pPr>
            <a:r>
              <a:rPr lang="en-US" sz="3000" dirty="0" smtClean="0"/>
              <a:t>Write down today’s date and objective in your notebook</a:t>
            </a:r>
            <a:endParaRPr lang="en-US" sz="3000" dirty="0"/>
          </a:p>
          <a:p>
            <a:pPr marL="514350" indent="-514350">
              <a:buAutoNum type="arabicPeriod"/>
            </a:pPr>
            <a:r>
              <a:rPr lang="en-US" sz="3000" dirty="0" smtClean="0"/>
              <a:t>True or false: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700" dirty="0" smtClean="0"/>
              <a:t>Condensation = substance changing from gas to liquid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700" dirty="0" smtClean="0"/>
              <a:t>You can’t turn gold into a gas no matter how hard you try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700" dirty="0" smtClean="0"/>
              <a:t>Gas particles are closer together than liquid particles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41099" y="5817572"/>
            <a:ext cx="7112012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Objectives: SWBAT describe phase changes.</a:t>
            </a:r>
          </a:p>
          <a:p>
            <a:r>
              <a:rPr lang="en-US" sz="2400" b="1" dirty="0"/>
              <a:t>	</a:t>
            </a:r>
            <a:r>
              <a:rPr lang="en-US" sz="2400" b="1" dirty="0" smtClean="0"/>
              <a:t>	    SWBAT predict states of matter using graphs.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7475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="">
      <p:transition xmlns:p14="http://schemas.microsoft.com/office/powerpoint/2010/main" advClick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>
                            <p:stCondLst>
                              <p:cond delay="60010"/>
                            </p:stCondLst>
                            <p:childTnLst>
                              <p:par>
                                <p:cTn id="36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9" fill="hold">
                            <p:stCondLst>
                              <p:cond delay="60010"/>
                            </p:stCondLst>
                            <p:childTnLst>
                              <p:par>
                                <p:cTn id="3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6" fill="hold">
                      <p:stCondLst>
                        <p:cond delay="indefinite"/>
                      </p:stCondLst>
                      <p:childTnLst>
                        <p:par>
                          <p:cTn id="377" fill="hold">
                            <p:stCondLst>
                              <p:cond delay="0"/>
                            </p:stCondLst>
                            <p:childTnLst>
                              <p:par>
                                <p:cTn id="3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3" grpId="0" animBg="1"/>
      <p:bldP spid="63" grpId="1" animBg="1"/>
      <p:bldP spid="65" grpId="0" animBg="1"/>
      <p:bldP spid="65" grpId="1" animBg="1"/>
      <p:bldP spid="6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/>
              <a:t>Do Now: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055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700" dirty="0"/>
              <a:t>True or false:</a:t>
            </a:r>
          </a:p>
          <a:p>
            <a:pPr marL="1028700" lvl="1" indent="-514350">
              <a:buFont typeface="+mj-lt"/>
              <a:buAutoNum type="alphaLcPeriod"/>
            </a:pPr>
            <a:r>
              <a:rPr lang="en-US" sz="3700" dirty="0"/>
              <a:t>Condensation = substance changing from gas to liquid</a:t>
            </a:r>
          </a:p>
          <a:p>
            <a:pPr marL="1028700" lvl="1" indent="-514350">
              <a:buFont typeface="+mj-lt"/>
              <a:buAutoNum type="alphaLcPeriod"/>
            </a:pPr>
            <a:r>
              <a:rPr lang="en-US" sz="3700" dirty="0"/>
              <a:t>You can’t turn gold into a gas no matter how hard you try</a:t>
            </a:r>
          </a:p>
          <a:p>
            <a:pPr marL="1028700" lvl="1" indent="-514350">
              <a:buFont typeface="+mj-lt"/>
              <a:buAutoNum type="alphaLcPeriod"/>
            </a:pPr>
            <a:r>
              <a:rPr lang="en-US" sz="3700" dirty="0"/>
              <a:t>Gas particles are closer together than liquid </a:t>
            </a:r>
            <a:r>
              <a:rPr lang="en-US" sz="3700" dirty="0" smtClean="0"/>
              <a:t>particles</a:t>
            </a:r>
            <a:endParaRPr lang="en-US" sz="3700" dirty="0"/>
          </a:p>
        </p:txBody>
      </p:sp>
      <p:sp>
        <p:nvSpPr>
          <p:cNvPr id="4" name="8-Point Star 3"/>
          <p:cNvSpPr/>
          <p:nvPr/>
        </p:nvSpPr>
        <p:spPr>
          <a:xfrm>
            <a:off x="5173631" y="2822383"/>
            <a:ext cx="1426668" cy="893755"/>
          </a:xfrm>
          <a:prstGeom prst="star8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TRUE!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6600299" y="4056697"/>
            <a:ext cx="1426668" cy="893755"/>
          </a:xfrm>
          <a:prstGeom prst="star8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FALSE!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8-Point Star 5"/>
          <p:cNvSpPr/>
          <p:nvPr/>
        </p:nvSpPr>
        <p:spPr>
          <a:xfrm>
            <a:off x="5628283" y="5456608"/>
            <a:ext cx="1426668" cy="893755"/>
          </a:xfrm>
          <a:prstGeom prst="star8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FALSE!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124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111"/>
            <a:ext cx="8229600" cy="1143000"/>
          </a:xfrm>
        </p:spPr>
        <p:txBody>
          <a:bodyPr/>
          <a:lstStyle/>
          <a:p>
            <a:r>
              <a:rPr lang="en-US" b="1" dirty="0" smtClean="0"/>
              <a:t>Unit 2 Quiz 2 Grades</a:t>
            </a:r>
            <a:endParaRPr lang="en-US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5254529"/>
              </p:ext>
            </p:extLst>
          </p:nvPr>
        </p:nvGraphicFramePr>
        <p:xfrm>
          <a:off x="1" y="1284111"/>
          <a:ext cx="8686800" cy="5404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Left-Right Arrow 4"/>
          <p:cNvSpPr/>
          <p:nvPr/>
        </p:nvSpPr>
        <p:spPr>
          <a:xfrm>
            <a:off x="1044221" y="5517445"/>
            <a:ext cx="910167" cy="564444"/>
          </a:xfrm>
          <a:prstGeom prst="left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2184400" y="5517445"/>
            <a:ext cx="3008489" cy="564444"/>
          </a:xfrm>
          <a:prstGeom prst="left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7" name="Left-Right Arrow 6"/>
          <p:cNvSpPr/>
          <p:nvPr/>
        </p:nvSpPr>
        <p:spPr>
          <a:xfrm>
            <a:off x="5472288" y="5517445"/>
            <a:ext cx="3008489" cy="564444"/>
          </a:xfrm>
          <a:prstGeom prst="left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763202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6400800" cy="11430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Phase</a:t>
            </a:r>
            <a:endParaRPr lang="en-US" dirty="0" smtClean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417638"/>
            <a:ext cx="7993063" cy="44958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0000FF"/>
                </a:solidFill>
                <a:latin typeface="Calibri"/>
                <a:cs typeface="Calibri"/>
              </a:rPr>
              <a:t>Whether something </a:t>
            </a:r>
            <a:r>
              <a:rPr lang="en-US" dirty="0" smtClean="0">
                <a:solidFill>
                  <a:srgbClr val="0000FF"/>
                </a:solidFill>
                <a:latin typeface="Calibri"/>
                <a:cs typeface="Calibri"/>
              </a:rPr>
              <a:t>is in solid, liquid, or gas form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latin typeface="Calibri"/>
                <a:cs typeface="Calibri"/>
              </a:rPr>
              <a:t>EVERYTHING can exist in either solid, liquid, or gas form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latin typeface="Calibri"/>
                <a:cs typeface="Calibri"/>
              </a:rPr>
              <a:t>The phase all depends on the </a:t>
            </a:r>
            <a:r>
              <a:rPr lang="en-US" u="sng" dirty="0" smtClean="0">
                <a:latin typeface="Calibri"/>
                <a:cs typeface="Calibri"/>
              </a:rPr>
              <a:t>temperature</a:t>
            </a:r>
            <a:endParaRPr lang="en-US" dirty="0" smtClean="0">
              <a:latin typeface="Calibri"/>
              <a:cs typeface="Calibri"/>
            </a:endParaRPr>
          </a:p>
          <a:p>
            <a:pPr marL="0" indent="0">
              <a:buFontTx/>
              <a:buNone/>
              <a:defRPr/>
            </a:pPr>
            <a:endParaRPr lang="en-US" dirty="0">
              <a:latin typeface="Calibri"/>
              <a:cs typeface="Calibri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15697" y="4170856"/>
            <a:ext cx="7634565" cy="2370914"/>
            <a:chOff x="0" y="0"/>
            <a:chExt cx="8229600" cy="3112770"/>
          </a:xfrm>
        </p:grpSpPr>
        <p:pic>
          <p:nvPicPr>
            <p:cNvPr id="5" name="Picture 4" descr="Macintosh HD:Users:racheleggleston:Desktop:particle model.jpg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229600" cy="31127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Text Box 7"/>
            <p:cNvSpPr txBox="1"/>
            <p:nvPr/>
          </p:nvSpPr>
          <p:spPr>
            <a:xfrm>
              <a:off x="486489" y="0"/>
              <a:ext cx="1028700" cy="342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kern="1200">
                  <a:solidFill>
                    <a:srgbClr val="000000"/>
                  </a:solidFill>
                  <a:effectLst/>
                  <a:latin typeface="Calibri"/>
                  <a:ea typeface="ＭＳ 明朝"/>
                  <a:cs typeface="Calibri"/>
                </a:rPr>
                <a:t>SOLID</a:t>
              </a:r>
              <a:endParaRPr lang="en-US" sz="1000">
                <a:effectLst/>
                <a:latin typeface="Times"/>
                <a:ea typeface="ＭＳ 明朝"/>
                <a:cs typeface="Times New Roman"/>
              </a:endParaRPr>
            </a:p>
          </p:txBody>
        </p:sp>
        <p:sp>
          <p:nvSpPr>
            <p:cNvPr id="7" name="Text Box 7"/>
            <p:cNvSpPr txBox="1"/>
            <p:nvPr/>
          </p:nvSpPr>
          <p:spPr>
            <a:xfrm>
              <a:off x="3196165" y="13434"/>
              <a:ext cx="1028700" cy="342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kern="1200">
                  <a:solidFill>
                    <a:srgbClr val="000000"/>
                  </a:solidFill>
                  <a:effectLst/>
                  <a:ea typeface="ＭＳ 明朝"/>
                  <a:cs typeface="Times New Roman"/>
                </a:rPr>
                <a:t>LIQUID</a:t>
              </a:r>
              <a:endParaRPr lang="en-US" sz="1000">
                <a:effectLst/>
                <a:latin typeface="Times"/>
                <a:ea typeface="ＭＳ 明朝"/>
                <a:cs typeface="Times New Roman"/>
              </a:endParaRPr>
            </a:p>
          </p:txBody>
        </p:sp>
        <p:sp>
          <p:nvSpPr>
            <p:cNvPr id="8" name="Text Box 7"/>
            <p:cNvSpPr txBox="1"/>
            <p:nvPr/>
          </p:nvSpPr>
          <p:spPr>
            <a:xfrm>
              <a:off x="6605865" y="0"/>
              <a:ext cx="1028700" cy="342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kern="1200">
                  <a:solidFill>
                    <a:srgbClr val="000000"/>
                  </a:solidFill>
                  <a:effectLst/>
                  <a:ea typeface="ＭＳ 明朝"/>
                  <a:cs typeface="Times New Roman"/>
                </a:rPr>
                <a:t>GAS</a:t>
              </a:r>
              <a:endParaRPr lang="en-US" sz="1000">
                <a:effectLst/>
                <a:latin typeface="Times"/>
                <a:ea typeface="ＭＳ 明朝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8853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6400800" cy="11430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latin typeface="Calibri"/>
                <a:cs typeface="Calibri"/>
              </a:rPr>
              <a:t>Phase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7399"/>
            <a:ext cx="7993063" cy="2627778"/>
          </a:xfrm>
        </p:spPr>
        <p:txBody>
          <a:bodyPr>
            <a:normAutofit fontScale="92500"/>
          </a:bodyPr>
          <a:lstStyle/>
          <a:p>
            <a:pPr marL="0" indent="0">
              <a:buNone/>
              <a:defRPr/>
            </a:pPr>
            <a:r>
              <a:rPr lang="en-US" sz="3000" b="1" dirty="0" smtClean="0">
                <a:latin typeface="Calibri"/>
                <a:cs typeface="Calibri"/>
              </a:rPr>
              <a:t>When something </a:t>
            </a:r>
            <a:r>
              <a:rPr lang="en-US" sz="3000" b="1" dirty="0">
                <a:latin typeface="Calibri"/>
                <a:cs typeface="Calibri"/>
              </a:rPr>
              <a:t>changes from one phase (state of matter) to another</a:t>
            </a:r>
            <a:r>
              <a:rPr lang="en-US" sz="3000" b="1" dirty="0" smtClean="0">
                <a:latin typeface="Calibri"/>
                <a:cs typeface="Calibri"/>
              </a:rPr>
              <a:t>.</a:t>
            </a:r>
          </a:p>
          <a:p>
            <a:pPr>
              <a:defRPr/>
            </a:pPr>
            <a:r>
              <a:rPr lang="en-US" sz="3000" dirty="0" smtClean="0">
                <a:latin typeface="Calibri"/>
                <a:cs typeface="Calibri"/>
              </a:rPr>
              <a:t>Particles either speed up or slow down</a:t>
            </a:r>
          </a:p>
          <a:p>
            <a:pPr>
              <a:defRPr/>
            </a:pPr>
            <a:r>
              <a:rPr lang="en-US" sz="3000" dirty="0" smtClean="0">
                <a:latin typeface="Calibri"/>
                <a:cs typeface="Calibri"/>
              </a:rPr>
              <a:t>Particles either get farther apart or closer together</a:t>
            </a:r>
          </a:p>
          <a:p>
            <a:pPr>
              <a:defRPr/>
            </a:pPr>
            <a:r>
              <a:rPr lang="en-US" sz="3000" dirty="0" smtClean="0">
                <a:latin typeface="Calibri"/>
                <a:cs typeface="Calibri"/>
              </a:rPr>
              <a:t>Energy (heat) is either REQUIRED or RELEASED</a:t>
            </a:r>
          </a:p>
          <a:p>
            <a:pPr>
              <a:defRPr/>
            </a:pPr>
            <a:endParaRPr lang="en-US" b="1" dirty="0">
              <a:latin typeface="Calibri"/>
              <a:cs typeface="Calibri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4170856"/>
            <a:ext cx="9143999" cy="2370914"/>
            <a:chOff x="0" y="0"/>
            <a:chExt cx="8229600" cy="3112770"/>
          </a:xfrm>
        </p:grpSpPr>
        <p:pic>
          <p:nvPicPr>
            <p:cNvPr id="5" name="Picture 4" descr="Macintosh HD:Users:racheleggleston:Desktop:particle model.jpg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229600" cy="31127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Text Box 7"/>
            <p:cNvSpPr txBox="1"/>
            <p:nvPr/>
          </p:nvSpPr>
          <p:spPr>
            <a:xfrm>
              <a:off x="486489" y="0"/>
              <a:ext cx="1028700" cy="342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kern="1200">
                  <a:solidFill>
                    <a:srgbClr val="000000"/>
                  </a:solidFill>
                  <a:effectLst/>
                  <a:latin typeface="Calibri"/>
                  <a:ea typeface="ＭＳ 明朝"/>
                  <a:cs typeface="Calibri"/>
                </a:rPr>
                <a:t>SOLID</a:t>
              </a:r>
              <a:endParaRPr lang="en-US" sz="1000">
                <a:effectLst/>
                <a:latin typeface="Times"/>
                <a:ea typeface="ＭＳ 明朝"/>
                <a:cs typeface="Times New Roman"/>
              </a:endParaRPr>
            </a:p>
          </p:txBody>
        </p:sp>
        <p:sp>
          <p:nvSpPr>
            <p:cNvPr id="7" name="Text Box 7"/>
            <p:cNvSpPr txBox="1"/>
            <p:nvPr/>
          </p:nvSpPr>
          <p:spPr>
            <a:xfrm>
              <a:off x="3196165" y="13434"/>
              <a:ext cx="1028700" cy="342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kern="1200">
                  <a:solidFill>
                    <a:srgbClr val="000000"/>
                  </a:solidFill>
                  <a:effectLst/>
                  <a:ea typeface="ＭＳ 明朝"/>
                  <a:cs typeface="Times New Roman"/>
                </a:rPr>
                <a:t>LIQUID</a:t>
              </a:r>
              <a:endParaRPr lang="en-US" sz="1000">
                <a:effectLst/>
                <a:latin typeface="Times"/>
                <a:ea typeface="ＭＳ 明朝"/>
                <a:cs typeface="Times New Roman"/>
              </a:endParaRPr>
            </a:p>
          </p:txBody>
        </p:sp>
        <p:sp>
          <p:nvSpPr>
            <p:cNvPr id="8" name="Text Box 7"/>
            <p:cNvSpPr txBox="1"/>
            <p:nvPr/>
          </p:nvSpPr>
          <p:spPr>
            <a:xfrm>
              <a:off x="6605865" y="0"/>
              <a:ext cx="1028700" cy="342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kern="1200">
                  <a:solidFill>
                    <a:srgbClr val="000000"/>
                  </a:solidFill>
                  <a:effectLst/>
                  <a:ea typeface="ＭＳ 明朝"/>
                  <a:cs typeface="Times New Roman"/>
                </a:rPr>
                <a:t>GAS</a:t>
              </a:r>
              <a:endParaRPr lang="en-US" sz="1000">
                <a:effectLst/>
                <a:latin typeface="Times"/>
                <a:ea typeface="ＭＳ 明朝"/>
                <a:cs typeface="Times New Roman"/>
              </a:endParaRPr>
            </a:p>
          </p:txBody>
        </p:sp>
      </p:grpSp>
      <p:cxnSp>
        <p:nvCxnSpPr>
          <p:cNvPr id="9" name="Straight Arrow Connector 8"/>
          <p:cNvCxnSpPr/>
          <p:nvPr/>
        </p:nvCxnSpPr>
        <p:spPr>
          <a:xfrm flipV="1">
            <a:off x="2312456" y="5691806"/>
            <a:ext cx="674140" cy="156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312456" y="4155177"/>
            <a:ext cx="9093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Particles speeding up and getting farther apart</a:t>
            </a:r>
            <a:endParaRPr lang="en-US" sz="1500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5506323" y="5903507"/>
            <a:ext cx="674140" cy="156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506323" y="4366878"/>
            <a:ext cx="9093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Particles speeding up and getting farther apart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849880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6400800" cy="11430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latin typeface="Calibri"/>
                <a:cs typeface="Calibri"/>
              </a:rPr>
              <a:t>Melting Point</a:t>
            </a:r>
            <a:endParaRPr lang="en-US" b="1" dirty="0" smtClean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7399"/>
            <a:ext cx="7993063" cy="262777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3000" b="1" dirty="0" smtClean="0">
                <a:latin typeface="Calibri"/>
                <a:cs typeface="Calibri"/>
              </a:rPr>
              <a:t>The temperature at which a solid turns into a liquid</a:t>
            </a:r>
          </a:p>
          <a:p>
            <a:pPr>
              <a:defRPr/>
            </a:pPr>
            <a:r>
              <a:rPr lang="en-US" sz="3000" b="1" dirty="0" smtClean="0">
                <a:latin typeface="Calibri"/>
                <a:cs typeface="Calibri"/>
              </a:rPr>
              <a:t>Same as freezing point</a:t>
            </a:r>
          </a:p>
          <a:p>
            <a:pPr>
              <a:defRPr/>
            </a:pPr>
            <a:r>
              <a:rPr lang="en-US" sz="3000" b="1" dirty="0" smtClean="0">
                <a:latin typeface="Calibri"/>
                <a:cs typeface="Calibri"/>
              </a:rPr>
              <a:t>Water’s melting point = 0 degrees Celsius</a:t>
            </a:r>
            <a:endParaRPr lang="en-US" sz="3000" dirty="0" smtClean="0">
              <a:latin typeface="Calibri"/>
              <a:cs typeface="Calibri"/>
            </a:endParaRPr>
          </a:p>
          <a:p>
            <a:pPr>
              <a:defRPr/>
            </a:pPr>
            <a:endParaRPr lang="en-US" b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9909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6400800" cy="11430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latin typeface="Calibri"/>
                <a:cs typeface="Calibri"/>
              </a:rPr>
              <a:t>Boiling Point</a:t>
            </a:r>
            <a:endParaRPr lang="en-US" b="1" dirty="0" smtClean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7399"/>
            <a:ext cx="7993063" cy="262777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3000" b="1" dirty="0" smtClean="0">
                <a:latin typeface="Calibri"/>
                <a:cs typeface="Calibri"/>
              </a:rPr>
              <a:t>The temperature at which a liquid turns into a gas</a:t>
            </a:r>
          </a:p>
          <a:p>
            <a:pPr>
              <a:defRPr/>
            </a:pPr>
            <a:r>
              <a:rPr lang="en-US" sz="3000" b="1" dirty="0" smtClean="0">
                <a:latin typeface="Calibri"/>
                <a:cs typeface="Calibri"/>
              </a:rPr>
              <a:t>Water’s boiling point = 100 degrees Celsius</a:t>
            </a:r>
            <a:endParaRPr lang="en-US" sz="3000" dirty="0" smtClean="0">
              <a:latin typeface="Calibri"/>
              <a:cs typeface="Calibri"/>
            </a:endParaRPr>
          </a:p>
          <a:p>
            <a:pPr>
              <a:defRPr/>
            </a:pPr>
            <a:endParaRPr lang="en-US" b="1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1524000"/>
            <a:ext cx="3810000" cy="381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1435100"/>
            <a:ext cx="3810000" cy="3975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433900"/>
            <a:ext cx="4564650" cy="3043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3000" y="1155700"/>
            <a:ext cx="43180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901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71466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smtClean="0"/>
              <a:t>As you breathe on a mirror, a film of water briefly forms on the mirror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861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43242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smtClean="0"/>
              <a:t>A puddle dries up on a sunny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282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47946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smtClean="0"/>
              <a:t>Water droplets form on the outside of your iced coffee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611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46143"/>
            <a:ext cx="82296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Snow forms from clouds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096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737866" y="478022"/>
            <a:ext cx="7884852" cy="6107540"/>
            <a:chOff x="1399832" y="896398"/>
            <a:chExt cx="6143968" cy="4729497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1828092"/>
                </p:ext>
              </p:extLst>
            </p:nvPr>
          </p:nvGraphicFramePr>
          <p:xfrm>
            <a:off x="1600200" y="1720850"/>
            <a:ext cx="5943600" cy="3416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" name="Document" r:id="rId3" imgW="5943600" imgH="3416300" progId="Word.Document.12">
                    <p:embed/>
                  </p:oleObj>
                </mc:Choice>
                <mc:Fallback>
                  <p:oleObj name="Document" r:id="rId3" imgW="5943600" imgH="3416300" progId="Word.Document.12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600200" y="1720850"/>
                          <a:ext cx="5943600" cy="34163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"/>
            <a:srcRect l="25086" r="25300" b="6445"/>
            <a:stretch/>
          </p:blipFill>
          <p:spPr>
            <a:xfrm>
              <a:off x="3809850" y="896398"/>
              <a:ext cx="1093063" cy="164890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6"/>
            <a:srcRect l="13235" r="13297" b="18586"/>
            <a:stretch/>
          </p:blipFill>
          <p:spPr>
            <a:xfrm>
              <a:off x="1399832" y="3892252"/>
              <a:ext cx="1427026" cy="1364023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7"/>
            <a:srcRect b="17965"/>
            <a:stretch/>
          </p:blipFill>
          <p:spPr>
            <a:xfrm>
              <a:off x="5780276" y="3866610"/>
              <a:ext cx="1209993" cy="1389665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3809850" y="2473151"/>
              <a:ext cx="1093063" cy="3696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LIQUID</a:t>
              </a:r>
              <a:endParaRPr lang="en-US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9711" y="5256275"/>
              <a:ext cx="1093063" cy="3696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SOLID</a:t>
              </a:r>
              <a:endParaRPr lang="en-US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864633" y="5256275"/>
              <a:ext cx="1093063" cy="3696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GAS</a:t>
              </a:r>
              <a:endParaRPr lang="en-US" b="1" dirty="0"/>
            </a:p>
          </p:txBody>
        </p:sp>
      </p:grpSp>
      <p:sp>
        <p:nvSpPr>
          <p:cNvPr id="2" name="TextBox 1"/>
          <p:cNvSpPr txBox="1"/>
          <p:nvPr/>
        </p:nvSpPr>
        <p:spPr>
          <a:xfrm rot="18486168">
            <a:off x="894641" y="2368841"/>
            <a:ext cx="210643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Melting</a:t>
            </a:r>
            <a:endParaRPr lang="en-US" sz="2500" dirty="0"/>
          </a:p>
        </p:txBody>
      </p:sp>
      <p:sp>
        <p:nvSpPr>
          <p:cNvPr id="11" name="TextBox 10"/>
          <p:cNvSpPr txBox="1"/>
          <p:nvPr/>
        </p:nvSpPr>
        <p:spPr>
          <a:xfrm rot="18706043">
            <a:off x="1516018" y="2913240"/>
            <a:ext cx="210643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Freezing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739020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45332" y="284555"/>
            <a:ext cx="8485574" cy="5227820"/>
            <a:chOff x="245332" y="284555"/>
            <a:chExt cx="8485574" cy="5227820"/>
          </a:xfrm>
        </p:grpSpPr>
        <p:pic>
          <p:nvPicPr>
            <p:cNvPr id="2" name="Picture 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45332" y="1038982"/>
              <a:ext cx="8485574" cy="4473393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61800" y="1717206"/>
              <a:ext cx="490662" cy="21645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644762" y="5036175"/>
              <a:ext cx="2502949" cy="476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2778887" y="1393403"/>
              <a:ext cx="490662" cy="21645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968194" y="284555"/>
              <a:ext cx="490662" cy="17685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469046" y="902774"/>
              <a:ext cx="641318" cy="6060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3780118" y="2420471"/>
              <a:ext cx="403411" cy="522941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1558397" y="3666936"/>
              <a:ext cx="403411" cy="522941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75115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  <a:cs typeface="Calibri"/>
              </a:rPr>
              <a:t>MELTING</a:t>
            </a:r>
            <a:endParaRPr lang="en-US" sz="53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b="1" dirty="0" smtClean="0">
                <a:latin typeface="Comic Sans MS" pitchFamily="66" charset="0"/>
              </a:rPr>
              <a:t>Equation</a:t>
            </a:r>
          </a:p>
          <a:p>
            <a:pPr marL="0" indent="0" algn="ctr">
              <a:buFontTx/>
              <a:buNone/>
              <a:defRPr/>
            </a:pPr>
            <a:r>
              <a:rPr lang="en-US" dirty="0" smtClean="0">
                <a:latin typeface="Comic Sans MS" pitchFamily="66" charset="0"/>
              </a:rPr>
              <a:t>Solid </a:t>
            </a:r>
            <a:r>
              <a:rPr lang="en-US" dirty="0" smtClean="0">
                <a:latin typeface="Comic Sans MS" pitchFamily="66" charset="0"/>
                <a:sym typeface="Wingdings"/>
              </a:rPr>
              <a:t> liquid</a:t>
            </a:r>
            <a:r>
              <a:rPr lang="en-US" dirty="0" smtClean="0">
                <a:solidFill>
                  <a:srgbClr val="FFFF00"/>
                </a:solidFill>
                <a:latin typeface="Comic Sans MS" pitchFamily="66" charset="0"/>
              </a:rPr>
              <a:t>.</a:t>
            </a:r>
          </a:p>
          <a:p>
            <a:pPr marL="0" indent="0" algn="ctr">
              <a:buFontTx/>
              <a:buNone/>
              <a:defRPr/>
            </a:pPr>
            <a:endParaRPr lang="en-US" dirty="0">
              <a:solidFill>
                <a:srgbClr val="FFFF00"/>
              </a:solidFill>
              <a:latin typeface="Comic Sans MS" pitchFamily="66" charset="0"/>
            </a:endParaRPr>
          </a:p>
          <a:p>
            <a:pPr marL="0" indent="0" algn="ctr">
              <a:buFontTx/>
              <a:buNone/>
              <a:defRPr/>
            </a:pPr>
            <a:endParaRPr lang="en-US" dirty="0" smtClean="0">
              <a:latin typeface="Comic Sans MS" pitchFamily="66" charset="0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b="1" dirty="0" smtClean="0">
                <a:latin typeface="Comic Sans MS" pitchFamily="66" charset="0"/>
              </a:rPr>
              <a:t>Example</a:t>
            </a:r>
          </a:p>
          <a:p>
            <a:pPr marL="1234440" lvl="3" indent="-457200"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omic Sans MS" pitchFamily="66" charset="0"/>
              </a:rPr>
              <a:t>Ice cube to liquid water </a:t>
            </a:r>
          </a:p>
          <a:p>
            <a:pPr marL="1234440" lvl="3" indent="-457200">
              <a:buFont typeface="Arial" pitchFamily="34" charset="0"/>
              <a:buChar char="•"/>
              <a:defRPr/>
            </a:pPr>
            <a:endParaRPr lang="en-US" sz="2400" dirty="0" smtClean="0">
              <a:latin typeface="Comic Sans MS" pitchFamily="66" charset="0"/>
            </a:endParaRPr>
          </a:p>
        </p:txBody>
      </p:sp>
      <p:sp useBgFill="1">
        <p:nvSpPr>
          <p:cNvPr id="8" name="Rectangle 7"/>
          <p:cNvSpPr/>
          <p:nvPr/>
        </p:nvSpPr>
        <p:spPr>
          <a:xfrm>
            <a:off x="2743200" y="5562600"/>
            <a:ext cx="16764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4419600" y="5602288"/>
            <a:ext cx="381000" cy="4937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Rectangle 10"/>
          <p:cNvSpPr/>
          <p:nvPr/>
        </p:nvSpPr>
        <p:spPr>
          <a:xfrm>
            <a:off x="4876800" y="5638800"/>
            <a:ext cx="16002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26" name="Picture 2" descr="https://encrypted-tbn3.gstatic.com/images?q=tbn:ANd9GcR1DXgEVZdas2fTaLCfBEScINNEj8RLljl1HdJHUPc43rGpdL5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301836"/>
            <a:ext cx="2286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974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cartoonstock.com/newscartoons/cartoonists/rha/lowres/rhan708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0"/>
            <a:ext cx="8077200" cy="6019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0287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300" b="1" dirty="0" smtClean="0">
                <a:latin typeface="Calibri"/>
                <a:cs typeface="Calibri"/>
              </a:rPr>
              <a:t>FREEZING</a:t>
            </a:r>
            <a:endParaRPr lang="en-US" sz="5300" b="1" dirty="0">
              <a:latin typeface="Calibri"/>
              <a:cs typeface="Calibri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Equation</a:t>
            </a:r>
            <a:endParaRPr lang="en-US" dirty="0">
              <a:latin typeface="Comic Sans MS" pitchFamily="66" charset="0"/>
            </a:endParaRPr>
          </a:p>
          <a:p>
            <a:pPr marL="0" indent="0" algn="ctr">
              <a:buFontTx/>
              <a:buNone/>
              <a:defRPr/>
            </a:pPr>
            <a:r>
              <a:rPr lang="en-US" dirty="0" smtClean="0">
                <a:latin typeface="Comic Sans MS" pitchFamily="66" charset="0"/>
              </a:rPr>
              <a:t>Liquid </a:t>
            </a:r>
            <a:r>
              <a:rPr lang="en-US" dirty="0" smtClean="0">
                <a:latin typeface="Comic Sans MS" pitchFamily="66" charset="0"/>
                <a:sym typeface="Wingdings"/>
              </a:rPr>
              <a:t> Solid</a:t>
            </a:r>
            <a:endParaRPr lang="en-US" dirty="0">
              <a:latin typeface="Comic Sans MS" pitchFamily="66" charset="0"/>
            </a:endParaRP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>
                <a:latin typeface="Comic Sans MS" pitchFamily="66" charset="0"/>
              </a:rPr>
              <a:t>Example: </a:t>
            </a:r>
          </a:p>
          <a:p>
            <a:pPr lvl="2"/>
            <a:r>
              <a:rPr lang="en-US" sz="2400" dirty="0" smtClean="0">
                <a:latin typeface="Comic Sans MS" pitchFamily="66" charset="0"/>
              </a:rPr>
              <a:t>Liquid water to ice </a:t>
            </a:r>
            <a:endParaRPr lang="en-US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866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 noGrp="1"/>
          </p:cNvSpPr>
          <p:nvPr>
            <p:ph type="title"/>
          </p:nvPr>
        </p:nvSpPr>
        <p:spPr>
          <a:xfrm>
            <a:off x="431006" y="228600"/>
            <a:ext cx="8229600" cy="11430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  <a:cs typeface="Calibri"/>
              </a:rPr>
              <a:t>VAPORIZATION</a:t>
            </a:r>
            <a:endParaRPr lang="en-US" sz="53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1148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Equation</a:t>
            </a:r>
          </a:p>
          <a:p>
            <a:pPr marL="0" indent="0" algn="ctr">
              <a:buFontTx/>
              <a:buNone/>
              <a:defRPr/>
            </a:pPr>
            <a:r>
              <a:rPr lang="en-US" dirty="0" smtClean="0">
                <a:latin typeface="Comic Sans MS" pitchFamily="66" charset="0"/>
              </a:rPr>
              <a:t>Liquid </a:t>
            </a:r>
            <a:r>
              <a:rPr lang="en-US" dirty="0" smtClean="0">
                <a:latin typeface="Comic Sans MS" pitchFamily="66" charset="0"/>
                <a:sym typeface="Wingdings"/>
              </a:rPr>
              <a:t> gas</a:t>
            </a:r>
            <a:endParaRPr lang="en-US" b="1" dirty="0" smtClean="0">
              <a:latin typeface="Comic Sans MS" pitchFamily="66" charset="0"/>
            </a:endParaRPr>
          </a:p>
          <a:p>
            <a:pPr marL="0" indent="0">
              <a:buFontTx/>
              <a:buNone/>
              <a:defRPr/>
            </a:pPr>
            <a:endParaRPr lang="en-US" dirty="0">
              <a:latin typeface="Comic Sans MS" pitchFamily="66" charset="0"/>
            </a:endParaRPr>
          </a:p>
          <a:p>
            <a:pPr marL="457200" indent="-457200">
              <a:defRPr/>
            </a:pPr>
            <a:endParaRPr lang="en-US" dirty="0" smtClean="0">
              <a:latin typeface="Comic Sans MS" pitchFamily="66" charset="0"/>
            </a:endParaRPr>
          </a:p>
          <a:p>
            <a:pPr marL="457200" indent="-457200">
              <a:defRPr/>
            </a:pPr>
            <a:r>
              <a:rPr lang="en-US" dirty="0" smtClean="0">
                <a:latin typeface="Comic Sans MS" pitchFamily="66" charset="0"/>
              </a:rPr>
              <a:t>Example: </a:t>
            </a:r>
          </a:p>
          <a:p>
            <a:pPr marL="713232" lvl="1" indent="-457200">
              <a:defRPr/>
            </a:pPr>
            <a:r>
              <a:rPr lang="en-US" sz="2400" dirty="0" smtClean="0">
                <a:latin typeface="Comic Sans MS" pitchFamily="66" charset="0"/>
              </a:rPr>
              <a:t>Boiling water to change the liquid to gas</a:t>
            </a:r>
          </a:p>
        </p:txBody>
      </p:sp>
      <p:sp useBgFill="1">
        <p:nvSpPr>
          <p:cNvPr id="8" name="Rectangle 7"/>
          <p:cNvSpPr/>
          <p:nvPr/>
        </p:nvSpPr>
        <p:spPr>
          <a:xfrm>
            <a:off x="2614613" y="5622925"/>
            <a:ext cx="16764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4291013" y="5602288"/>
            <a:ext cx="509587" cy="4937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Rectangle 10"/>
          <p:cNvSpPr/>
          <p:nvPr/>
        </p:nvSpPr>
        <p:spPr>
          <a:xfrm>
            <a:off x="4800600" y="5638800"/>
            <a:ext cx="16002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1981200"/>
            <a:ext cx="1828800" cy="223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61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300" dirty="0" smtClean="0">
                <a:latin typeface="Calibri"/>
                <a:cs typeface="Calibri"/>
              </a:rPr>
              <a:t>CONDENSATION</a:t>
            </a:r>
            <a:endParaRPr lang="en-US" sz="5300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114800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Equation</a:t>
            </a:r>
          </a:p>
          <a:p>
            <a:pPr marL="0" indent="0" algn="ctr">
              <a:buFontTx/>
              <a:buNone/>
              <a:defRPr/>
            </a:pPr>
            <a:r>
              <a:rPr lang="en-US" dirty="0" smtClean="0">
                <a:latin typeface="Comic Sans MS" pitchFamily="66" charset="0"/>
              </a:rPr>
              <a:t>Gas </a:t>
            </a:r>
            <a:r>
              <a:rPr lang="en-US" dirty="0" smtClean="0">
                <a:latin typeface="Comic Sans MS" pitchFamily="66" charset="0"/>
                <a:sym typeface="Wingdings"/>
              </a:rPr>
              <a:t> liquid</a:t>
            </a:r>
            <a:endParaRPr lang="en-US" dirty="0" smtClean="0">
              <a:latin typeface="Comic Sans MS" pitchFamily="66" charset="0"/>
            </a:endParaRPr>
          </a:p>
          <a:p>
            <a:pPr marL="0" indent="0">
              <a:buFontTx/>
              <a:buNone/>
              <a:defRPr/>
            </a:pPr>
            <a:endParaRPr lang="en-US" dirty="0">
              <a:latin typeface="Comic Sans MS" pitchFamily="66" charset="0"/>
            </a:endParaRPr>
          </a:p>
          <a:p>
            <a:pPr marL="0" indent="0">
              <a:buFontTx/>
              <a:buNone/>
              <a:defRPr/>
            </a:pPr>
            <a:endParaRPr lang="en-US" dirty="0" smtClean="0">
              <a:latin typeface="Comic Sans MS" pitchFamily="66" charset="0"/>
            </a:endParaRPr>
          </a:p>
          <a:p>
            <a:pPr marL="457200" indent="-457200">
              <a:defRPr/>
            </a:pPr>
            <a:r>
              <a:rPr lang="en-US" dirty="0" smtClean="0">
                <a:latin typeface="Comic Sans MS" pitchFamily="66" charset="0"/>
              </a:rPr>
              <a:t>Example</a:t>
            </a:r>
          </a:p>
          <a:p>
            <a:pPr marL="777240" lvl="3" indent="0">
              <a:buNone/>
              <a:defRPr/>
            </a:pPr>
            <a:r>
              <a:rPr lang="en-US" sz="2400" dirty="0" smtClean="0">
                <a:latin typeface="Comic Sans MS" pitchFamily="66" charset="0"/>
              </a:rPr>
              <a:t>Water vapor to liquid water</a:t>
            </a:r>
          </a:p>
          <a:p>
            <a:pPr marL="713232" lvl="1" indent="-457200">
              <a:defRPr/>
            </a:pPr>
            <a:endParaRPr lang="en-US" dirty="0" smtClean="0">
              <a:latin typeface="Comic Sans MS" pitchFamily="66" charset="0"/>
            </a:endParaRPr>
          </a:p>
        </p:txBody>
      </p:sp>
      <p:sp useBgFill="1">
        <p:nvSpPr>
          <p:cNvPr id="8" name="Rectangle 7"/>
          <p:cNvSpPr/>
          <p:nvPr/>
        </p:nvSpPr>
        <p:spPr>
          <a:xfrm>
            <a:off x="2614613" y="5602288"/>
            <a:ext cx="16764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4291013" y="5602288"/>
            <a:ext cx="509587" cy="4937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Rectangle 10"/>
          <p:cNvSpPr/>
          <p:nvPr/>
        </p:nvSpPr>
        <p:spPr>
          <a:xfrm>
            <a:off x="4953000" y="5562600"/>
            <a:ext cx="16002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3505200"/>
            <a:ext cx="3013906" cy="313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970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  <a:cs typeface="Calibri"/>
              </a:rPr>
              <a:t>SUBLIMATION</a:t>
            </a:r>
            <a:endParaRPr lang="en-US" sz="53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535401"/>
            <a:ext cx="8229600" cy="4525963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Equation</a:t>
            </a:r>
          </a:p>
          <a:p>
            <a:pPr marL="0" indent="0" algn="ctr">
              <a:buFontTx/>
              <a:buNone/>
              <a:defRPr/>
            </a:pPr>
            <a:r>
              <a:rPr lang="en-US" b="1" dirty="0" smtClean="0">
                <a:latin typeface="Comic Sans MS" pitchFamily="66" charset="0"/>
              </a:rPr>
              <a:t>Solid </a:t>
            </a:r>
            <a:r>
              <a:rPr lang="en-US" b="1" dirty="0" smtClean="0">
                <a:latin typeface="Comic Sans MS" pitchFamily="66" charset="0"/>
                <a:sym typeface="Wingdings"/>
              </a:rPr>
              <a:t> gas </a:t>
            </a:r>
            <a:r>
              <a:rPr lang="en-US" dirty="0" smtClean="0">
                <a:latin typeface="Comic Sans MS" pitchFamily="66" charset="0"/>
                <a:sym typeface="Wingdings"/>
              </a:rPr>
              <a:t>(skipping liquid phase)</a:t>
            </a:r>
            <a:endParaRPr lang="en-US" dirty="0">
              <a:latin typeface="Comic Sans MS" pitchFamily="66" charset="0"/>
            </a:endParaRPr>
          </a:p>
          <a:p>
            <a:pPr marL="0" indent="0">
              <a:buFontTx/>
              <a:buNone/>
              <a:defRPr/>
            </a:pPr>
            <a:endParaRPr lang="en-US" dirty="0" smtClean="0">
              <a:latin typeface="Comic Sans MS" pitchFamily="66" charset="0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Example </a:t>
            </a:r>
          </a:p>
          <a:p>
            <a:pPr marL="950976" lvl="2" indent="-457200"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omic Sans MS" pitchFamily="66" charset="0"/>
              </a:rPr>
              <a:t>Dry ice</a:t>
            </a:r>
            <a:endParaRPr lang="en-US" sz="2400" dirty="0">
              <a:latin typeface="Comic Sans MS" pitchFamily="66" charset="0"/>
            </a:endParaRPr>
          </a:p>
        </p:txBody>
      </p:sp>
      <p:sp useBgFill="1">
        <p:nvSpPr>
          <p:cNvPr id="8" name="Rectangle 7"/>
          <p:cNvSpPr/>
          <p:nvPr/>
        </p:nvSpPr>
        <p:spPr>
          <a:xfrm>
            <a:off x="2743200" y="5562600"/>
            <a:ext cx="16764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4419600" y="5602288"/>
            <a:ext cx="381000" cy="4937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Rectangle 10"/>
          <p:cNvSpPr/>
          <p:nvPr/>
        </p:nvSpPr>
        <p:spPr>
          <a:xfrm>
            <a:off x="4876800" y="5638800"/>
            <a:ext cx="16002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097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300" b="1" dirty="0" smtClean="0">
                <a:latin typeface="Calibri"/>
                <a:cs typeface="Calibri"/>
              </a:rPr>
              <a:t>Deposition</a:t>
            </a:r>
            <a:endParaRPr lang="en-US" sz="5300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114800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Equation</a:t>
            </a:r>
          </a:p>
          <a:p>
            <a:pPr marL="0" indent="0" algn="ctr">
              <a:buFontTx/>
              <a:buNone/>
              <a:defRPr/>
            </a:pPr>
            <a:r>
              <a:rPr lang="en-US" dirty="0" smtClean="0">
                <a:latin typeface="Comic Sans MS" pitchFamily="66" charset="0"/>
              </a:rPr>
              <a:t>Gas </a:t>
            </a:r>
            <a:r>
              <a:rPr lang="en-US" dirty="0" smtClean="0">
                <a:latin typeface="Comic Sans MS" pitchFamily="66" charset="0"/>
                <a:sym typeface="Wingdings"/>
              </a:rPr>
              <a:t> solid</a:t>
            </a:r>
            <a:endParaRPr lang="en-US" dirty="0" smtClean="0">
              <a:latin typeface="Comic Sans MS" pitchFamily="66" charset="0"/>
            </a:endParaRPr>
          </a:p>
          <a:p>
            <a:pPr marL="0" indent="0">
              <a:buFontTx/>
              <a:buNone/>
              <a:defRPr/>
            </a:pPr>
            <a:endParaRPr lang="en-US" dirty="0">
              <a:latin typeface="Comic Sans MS" pitchFamily="66" charset="0"/>
            </a:endParaRPr>
          </a:p>
          <a:p>
            <a:pPr marL="0" indent="0">
              <a:buFontTx/>
              <a:buNone/>
              <a:defRPr/>
            </a:pPr>
            <a:endParaRPr lang="en-US" dirty="0" smtClean="0">
              <a:latin typeface="Comic Sans MS" pitchFamily="66" charset="0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Example: frost forming on a fence</a:t>
            </a:r>
          </a:p>
          <a:p>
            <a:pPr marL="950976" lvl="2" indent="-457200">
              <a:buFont typeface="Arial" pitchFamily="34" charset="0"/>
              <a:buChar char="•"/>
              <a:defRPr/>
            </a:pPr>
            <a:endParaRPr lang="en-US" dirty="0" smtClean="0">
              <a:latin typeface="Comic Sans MS" pitchFamily="66" charset="0"/>
            </a:endParaRPr>
          </a:p>
        </p:txBody>
      </p:sp>
      <p:sp useBgFill="1">
        <p:nvSpPr>
          <p:cNvPr id="8" name="Rectangle 7"/>
          <p:cNvSpPr/>
          <p:nvPr/>
        </p:nvSpPr>
        <p:spPr>
          <a:xfrm>
            <a:off x="2614613" y="5602288"/>
            <a:ext cx="16764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4291013" y="5602288"/>
            <a:ext cx="509587" cy="4937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Rectangle 10"/>
          <p:cNvSpPr/>
          <p:nvPr/>
        </p:nvSpPr>
        <p:spPr>
          <a:xfrm>
            <a:off x="4808538" y="5554663"/>
            <a:ext cx="16002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4572000"/>
            <a:ext cx="2819400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158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241" y="159761"/>
            <a:ext cx="8004351" cy="1967506"/>
          </a:xfr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Calibri"/>
                <a:cs typeface="Calibri"/>
              </a:rPr>
              <a:t>Phase Diagram! </a:t>
            </a:r>
            <a:r>
              <a:rPr lang="en-US" sz="2800" dirty="0" smtClean="0">
                <a:solidFill>
                  <a:schemeClr val="tx1"/>
                </a:solidFill>
                <a:latin typeface="Calibri"/>
                <a:cs typeface="Calibri"/>
              </a:rPr>
              <a:t>– a relationship between temperature and energy/heat that shows how energy affects the phase of a substance</a:t>
            </a:r>
            <a:endParaRPr lang="en-US" sz="28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3" name="Picture 2" descr="phase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39"/>
          <a:stretch/>
        </p:blipFill>
        <p:spPr>
          <a:xfrm>
            <a:off x="607451" y="2337709"/>
            <a:ext cx="7854099" cy="3600666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688512" y="5958810"/>
            <a:ext cx="4321596" cy="507424"/>
          </a:xfrm>
          <a:prstGeom prst="rect">
            <a:avLst/>
          </a:prstGeom>
          <a:noFill/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Calibri"/>
                <a:cs typeface="Calibri"/>
              </a:rPr>
              <a:t>Energy (kJ)</a:t>
            </a:r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 rot="18056210">
            <a:off x="629503" y="4456968"/>
            <a:ext cx="2798476" cy="507424"/>
          </a:xfrm>
          <a:prstGeom prst="rect">
            <a:avLst/>
          </a:prstGeom>
          <a:noFill/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Calibri"/>
                <a:cs typeface="Calibri"/>
              </a:rPr>
              <a:t>Solid</a:t>
            </a:r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 rot="18056210">
            <a:off x="2585886" y="3642416"/>
            <a:ext cx="2798476" cy="507424"/>
          </a:xfrm>
          <a:prstGeom prst="rect">
            <a:avLst/>
          </a:prstGeom>
          <a:noFill/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Calibri"/>
                <a:cs typeface="Calibri"/>
              </a:rPr>
              <a:t>liquid</a:t>
            </a:r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 rot="18056210">
            <a:off x="4126996" y="4090976"/>
            <a:ext cx="858911" cy="507424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 rot="18056210">
            <a:off x="6580652" y="3093394"/>
            <a:ext cx="858911" cy="507424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8056210">
            <a:off x="2259056" y="4834063"/>
            <a:ext cx="858911" cy="507424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 rot="749238">
            <a:off x="2618712" y="3692883"/>
            <a:ext cx="858911" cy="507424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 rot="749238">
            <a:off x="4865371" y="3028679"/>
            <a:ext cx="858911" cy="507424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 rot="18056210">
            <a:off x="5310718" y="3063596"/>
            <a:ext cx="1957307" cy="507424"/>
          </a:xfrm>
          <a:prstGeom prst="rect">
            <a:avLst/>
          </a:prstGeom>
          <a:noFill/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Calibri"/>
                <a:cs typeface="Calibri"/>
              </a:rPr>
              <a:t>Gas</a:t>
            </a:r>
            <a:endParaRPr lang="en-US" sz="3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1858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18494"/>
            <a:ext cx="6858001" cy="1479514"/>
          </a:xfrm>
          <a:solidFill>
            <a:schemeClr val="accent1"/>
          </a:solidFill>
          <a:ln w="38100" cmpd="sng">
            <a:solidFill>
              <a:srgbClr val="263B86"/>
            </a:solidFill>
            <a:prstDash val="dot"/>
          </a:ln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Calibri"/>
                <a:cs typeface="Calibri"/>
              </a:rPr>
              <a:t>Phase Diagram! </a:t>
            </a:r>
            <a:r>
              <a:rPr lang="en-US" sz="2800" dirty="0" smtClean="0">
                <a:solidFill>
                  <a:schemeClr val="tx1"/>
                </a:solidFill>
                <a:latin typeface="Calibri"/>
                <a:cs typeface="Calibri"/>
              </a:rPr>
              <a:t>– a relationship between temperature and energy/heat that shows how energy affects the phase of a substance</a:t>
            </a:r>
            <a:endParaRPr lang="en-US" sz="28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3" name="Picture 2" descr="phase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39"/>
          <a:stretch/>
        </p:blipFill>
        <p:spPr>
          <a:xfrm>
            <a:off x="247414" y="1747998"/>
            <a:ext cx="8555977" cy="4464524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659873" y="6212522"/>
            <a:ext cx="4321596" cy="507424"/>
          </a:xfrm>
          <a:prstGeom prst="rect">
            <a:avLst/>
          </a:prstGeom>
          <a:noFill/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Calibri"/>
                <a:cs typeface="Calibri"/>
              </a:rPr>
              <a:t>Energy (kJ)</a:t>
            </a:r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 rot="18056210">
            <a:off x="448069" y="4456968"/>
            <a:ext cx="2798476" cy="507424"/>
          </a:xfrm>
          <a:prstGeom prst="rect">
            <a:avLst/>
          </a:prstGeom>
          <a:noFill/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Calibri"/>
                <a:cs typeface="Calibri"/>
              </a:rPr>
              <a:t>Solid</a:t>
            </a:r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 rot="17883672">
            <a:off x="2552898" y="3708396"/>
            <a:ext cx="2798476" cy="507424"/>
          </a:xfrm>
          <a:prstGeom prst="rect">
            <a:avLst/>
          </a:prstGeom>
          <a:noFill/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Calibri"/>
                <a:cs typeface="Calibri"/>
              </a:rPr>
              <a:t>liquid</a:t>
            </a:r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 rot="18056210">
            <a:off x="4126996" y="4090976"/>
            <a:ext cx="858911" cy="507424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 rot="18056210">
            <a:off x="6580652" y="3093394"/>
            <a:ext cx="858911" cy="507424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8056210">
            <a:off x="1995152" y="4834063"/>
            <a:ext cx="858911" cy="507424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 rot="749238">
            <a:off x="2618712" y="3692883"/>
            <a:ext cx="858911" cy="507424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 rot="749238">
            <a:off x="4865371" y="3028679"/>
            <a:ext cx="858911" cy="507424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 rot="18056210">
            <a:off x="5041945" y="2824893"/>
            <a:ext cx="2798476" cy="507424"/>
          </a:xfrm>
          <a:prstGeom prst="rect">
            <a:avLst/>
          </a:prstGeom>
          <a:noFill/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Calibri"/>
                <a:cs typeface="Calibri"/>
              </a:rPr>
              <a:t>Gas</a:t>
            </a:r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198464" y="3509334"/>
            <a:ext cx="1538281" cy="507424"/>
          </a:xfrm>
          <a:prstGeom prst="rect">
            <a:avLst/>
          </a:prstGeom>
          <a:solidFill>
            <a:srgbClr val="FF4842"/>
          </a:solidFill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Calibri"/>
                <a:cs typeface="Calibri"/>
              </a:rPr>
              <a:t>Melting</a:t>
            </a:r>
            <a:endParaRPr lang="en-US" sz="3200" dirty="0">
              <a:latin typeface="Calibri"/>
              <a:cs typeface="Calibri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198464" y="4188194"/>
            <a:ext cx="1413777" cy="0"/>
          </a:xfrm>
          <a:prstGeom prst="straightConnector1">
            <a:avLst/>
          </a:prstGeom>
          <a:ln w="762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304999" y="3509334"/>
            <a:ext cx="1979309" cy="0"/>
          </a:xfrm>
          <a:prstGeom prst="straightConnector1">
            <a:avLst/>
          </a:prstGeom>
          <a:ln w="762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4459242" y="4001655"/>
            <a:ext cx="2112467" cy="0"/>
          </a:xfrm>
          <a:prstGeom prst="straightConnector1">
            <a:avLst/>
          </a:prstGeom>
          <a:ln w="762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451107" y="4690235"/>
            <a:ext cx="1491020" cy="0"/>
          </a:xfrm>
          <a:prstGeom prst="straightConnector1">
            <a:avLst/>
          </a:prstGeom>
          <a:ln w="762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itle 1"/>
          <p:cNvSpPr txBox="1">
            <a:spLocks/>
          </p:cNvSpPr>
          <p:nvPr/>
        </p:nvSpPr>
        <p:spPr>
          <a:xfrm>
            <a:off x="3942127" y="2848315"/>
            <a:ext cx="2226724" cy="507424"/>
          </a:xfrm>
          <a:prstGeom prst="rect">
            <a:avLst/>
          </a:prstGeom>
          <a:solidFill>
            <a:srgbClr val="FF4842"/>
          </a:solidFill>
          <a:ln w="38100" cmpd="sng">
            <a:solidFill>
              <a:schemeClr val="bg1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latin typeface="Calibri"/>
                <a:cs typeface="Calibri"/>
              </a:rPr>
              <a:t>Vaporization</a:t>
            </a:r>
            <a:endParaRPr lang="en-US" sz="3000" dirty="0">
              <a:latin typeface="Calibri"/>
              <a:cs typeface="Calibri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2409072" y="4863566"/>
            <a:ext cx="1697998" cy="507424"/>
          </a:xfrm>
          <a:prstGeom prst="rect">
            <a:avLst/>
          </a:prstGeom>
          <a:solidFill>
            <a:schemeClr val="accent5"/>
          </a:solidFill>
          <a:ln w="38100" cmpd="sng">
            <a:solidFill>
              <a:schemeClr val="accent5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Calibri"/>
                <a:cs typeface="Calibri"/>
              </a:rPr>
              <a:t>Freezing</a:t>
            </a:r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459242" y="4156538"/>
            <a:ext cx="2336389" cy="507424"/>
          </a:xfrm>
          <a:prstGeom prst="rect">
            <a:avLst/>
          </a:prstGeom>
          <a:solidFill>
            <a:schemeClr val="accent5"/>
          </a:solidFill>
          <a:ln w="38100" cmpd="sng">
            <a:solidFill>
              <a:schemeClr val="accent5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latin typeface="Calibri"/>
                <a:cs typeface="Calibri"/>
              </a:rPr>
              <a:t>Condensation</a:t>
            </a:r>
            <a:endParaRPr lang="en-US" sz="3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2623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  <p:bldP spid="21" grpId="0" animBg="1"/>
      <p:bldP spid="2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18494"/>
            <a:ext cx="8346193" cy="1479514"/>
          </a:xfrm>
          <a:solidFill>
            <a:schemeClr val="accent1"/>
          </a:solidFill>
          <a:ln w="38100" cmpd="sng">
            <a:solidFill>
              <a:srgbClr val="263B86"/>
            </a:solidFill>
            <a:prstDash val="dot"/>
          </a:ln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Calibri"/>
                <a:cs typeface="Calibri"/>
              </a:rPr>
              <a:t>Phase Diagram! </a:t>
            </a:r>
            <a:r>
              <a:rPr lang="en-US" sz="3200" dirty="0" smtClean="0">
                <a:solidFill>
                  <a:schemeClr val="tx1"/>
                </a:solidFill>
                <a:latin typeface="Calibri"/>
                <a:cs typeface="Calibri"/>
              </a:rPr>
              <a:t>– a relationship between temperature and energy/heat that shows how energy affects the phase of a substance</a:t>
            </a:r>
            <a:endParaRPr lang="en-US" sz="3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45223" y="1679367"/>
            <a:ext cx="8555977" cy="5040579"/>
            <a:chOff x="247414" y="1679367"/>
            <a:chExt cx="8555977" cy="5040579"/>
          </a:xfrm>
        </p:grpSpPr>
        <p:pic>
          <p:nvPicPr>
            <p:cNvPr id="3" name="Picture 2" descr="phase.gi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39"/>
            <a:stretch/>
          </p:blipFill>
          <p:spPr>
            <a:xfrm>
              <a:off x="247414" y="1747998"/>
              <a:ext cx="8555977" cy="4464524"/>
            </a:xfrm>
            <a:prstGeom prst="rect">
              <a:avLst/>
            </a:prstGeom>
          </p:spPr>
        </p:pic>
        <p:sp>
          <p:nvSpPr>
            <p:cNvPr id="4" name="Title 1"/>
            <p:cNvSpPr txBox="1">
              <a:spLocks/>
            </p:cNvSpPr>
            <p:nvPr/>
          </p:nvSpPr>
          <p:spPr>
            <a:xfrm>
              <a:off x="2659873" y="6212522"/>
              <a:ext cx="4321596" cy="507424"/>
            </a:xfrm>
            <a:prstGeom prst="rect">
              <a:avLst/>
            </a:prstGeom>
            <a:noFill/>
            <a:ln w="38100" cmpd="sng">
              <a:solidFill>
                <a:schemeClr val="bg1"/>
              </a:solidFill>
              <a:prstDash val="dot"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dirty="0" smtClean="0">
                  <a:latin typeface="Calibri"/>
                  <a:cs typeface="Calibri"/>
                </a:rPr>
                <a:t>Energy (kJ)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5" name="Title 1"/>
            <p:cNvSpPr txBox="1">
              <a:spLocks/>
            </p:cNvSpPr>
            <p:nvPr/>
          </p:nvSpPr>
          <p:spPr>
            <a:xfrm rot="18056210">
              <a:off x="448069" y="4456968"/>
              <a:ext cx="2798476" cy="507424"/>
            </a:xfrm>
            <a:prstGeom prst="rect">
              <a:avLst/>
            </a:prstGeom>
            <a:noFill/>
            <a:ln w="38100" cmpd="sng">
              <a:solidFill>
                <a:schemeClr val="bg1"/>
              </a:solidFill>
              <a:prstDash val="dot"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dirty="0" smtClean="0">
                  <a:latin typeface="Calibri"/>
                  <a:cs typeface="Calibri"/>
                </a:rPr>
                <a:t>Solid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6" name="Title 1"/>
            <p:cNvSpPr txBox="1">
              <a:spLocks/>
            </p:cNvSpPr>
            <p:nvPr/>
          </p:nvSpPr>
          <p:spPr>
            <a:xfrm rot="17883672">
              <a:off x="2552898" y="3708396"/>
              <a:ext cx="2798476" cy="507424"/>
            </a:xfrm>
            <a:prstGeom prst="rect">
              <a:avLst/>
            </a:prstGeom>
            <a:noFill/>
            <a:ln w="38100" cmpd="sng">
              <a:solidFill>
                <a:schemeClr val="bg1"/>
              </a:solidFill>
              <a:prstDash val="dot"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dirty="0" smtClean="0">
                  <a:latin typeface="Calibri"/>
                  <a:cs typeface="Calibri"/>
                </a:rPr>
                <a:t>liquid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 rot="18056210">
              <a:off x="4126996" y="4090976"/>
              <a:ext cx="858911" cy="507424"/>
            </a:xfrm>
            <a:prstGeom prst="rect">
              <a:avLst/>
            </a:prstGeom>
            <a:solidFill>
              <a:srgbClr val="FFFFFF"/>
            </a:solidFill>
            <a:ln w="38100" cmpd="sng">
              <a:solidFill>
                <a:schemeClr val="bg1"/>
              </a:solidFill>
              <a:prstDash val="dot"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8" name="Title 1"/>
            <p:cNvSpPr txBox="1">
              <a:spLocks/>
            </p:cNvSpPr>
            <p:nvPr/>
          </p:nvSpPr>
          <p:spPr>
            <a:xfrm rot="18056210">
              <a:off x="6580652" y="3093394"/>
              <a:ext cx="858911" cy="507424"/>
            </a:xfrm>
            <a:prstGeom prst="rect">
              <a:avLst/>
            </a:prstGeom>
            <a:solidFill>
              <a:srgbClr val="FFFFFF"/>
            </a:solidFill>
            <a:ln w="38100" cmpd="sng">
              <a:solidFill>
                <a:schemeClr val="bg1"/>
              </a:solidFill>
              <a:prstDash val="dot"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9" name="Title 1"/>
            <p:cNvSpPr txBox="1">
              <a:spLocks/>
            </p:cNvSpPr>
            <p:nvPr/>
          </p:nvSpPr>
          <p:spPr>
            <a:xfrm rot="18056210">
              <a:off x="1995152" y="4834063"/>
              <a:ext cx="858911" cy="507424"/>
            </a:xfrm>
            <a:prstGeom prst="rect">
              <a:avLst/>
            </a:prstGeom>
            <a:solidFill>
              <a:srgbClr val="FFFFFF"/>
            </a:solidFill>
            <a:ln w="38100" cmpd="sng">
              <a:solidFill>
                <a:schemeClr val="bg1"/>
              </a:solidFill>
              <a:prstDash val="dot"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10" name="Title 1"/>
            <p:cNvSpPr txBox="1">
              <a:spLocks/>
            </p:cNvSpPr>
            <p:nvPr/>
          </p:nvSpPr>
          <p:spPr>
            <a:xfrm rot="749238">
              <a:off x="2618712" y="3692883"/>
              <a:ext cx="858911" cy="507424"/>
            </a:xfrm>
            <a:prstGeom prst="rect">
              <a:avLst/>
            </a:prstGeom>
            <a:solidFill>
              <a:srgbClr val="FFFFFF"/>
            </a:solidFill>
            <a:ln w="38100" cmpd="sng">
              <a:solidFill>
                <a:schemeClr val="bg1"/>
              </a:solidFill>
              <a:prstDash val="dot"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11" name="Title 1"/>
            <p:cNvSpPr txBox="1">
              <a:spLocks/>
            </p:cNvSpPr>
            <p:nvPr/>
          </p:nvSpPr>
          <p:spPr>
            <a:xfrm rot="749238">
              <a:off x="4865371" y="3028679"/>
              <a:ext cx="858911" cy="507424"/>
            </a:xfrm>
            <a:prstGeom prst="rect">
              <a:avLst/>
            </a:prstGeom>
            <a:solidFill>
              <a:srgbClr val="FFFFFF"/>
            </a:solidFill>
            <a:ln w="38100" cmpd="sng">
              <a:solidFill>
                <a:schemeClr val="bg1"/>
              </a:solidFill>
              <a:prstDash val="dot"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12" name="Title 1"/>
            <p:cNvSpPr txBox="1">
              <a:spLocks/>
            </p:cNvSpPr>
            <p:nvPr/>
          </p:nvSpPr>
          <p:spPr>
            <a:xfrm rot="18056210">
              <a:off x="5041945" y="2824893"/>
              <a:ext cx="2798476" cy="507424"/>
            </a:xfrm>
            <a:prstGeom prst="rect">
              <a:avLst/>
            </a:prstGeom>
            <a:noFill/>
            <a:ln w="38100" cmpd="sng">
              <a:solidFill>
                <a:schemeClr val="bg1"/>
              </a:solidFill>
              <a:prstDash val="dot"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dirty="0" smtClean="0">
                  <a:latin typeface="Calibri"/>
                  <a:cs typeface="Calibri"/>
                </a:rPr>
                <a:t>Gas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13" name="Title 1"/>
            <p:cNvSpPr txBox="1">
              <a:spLocks/>
            </p:cNvSpPr>
            <p:nvPr/>
          </p:nvSpPr>
          <p:spPr>
            <a:xfrm>
              <a:off x="2198464" y="3509334"/>
              <a:ext cx="1538281" cy="507424"/>
            </a:xfrm>
            <a:prstGeom prst="rect">
              <a:avLst/>
            </a:prstGeom>
            <a:noFill/>
            <a:ln w="38100" cmpd="sng">
              <a:solidFill>
                <a:schemeClr val="bg1"/>
              </a:solidFill>
              <a:prstDash val="dot"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dirty="0" smtClean="0">
                  <a:latin typeface="Calibri"/>
                  <a:cs typeface="Calibri"/>
                </a:rPr>
                <a:t>Melting</a:t>
              </a:r>
              <a:endParaRPr lang="en-US" sz="3200" dirty="0">
                <a:latin typeface="Calibri"/>
                <a:cs typeface="Calibri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2198464" y="4188194"/>
              <a:ext cx="1413777" cy="0"/>
            </a:xfrm>
            <a:prstGeom prst="straightConnector1">
              <a:avLst/>
            </a:prstGeom>
            <a:ln w="762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4304999" y="3509334"/>
              <a:ext cx="1979309" cy="0"/>
            </a:xfrm>
            <a:prstGeom prst="straightConnector1">
              <a:avLst/>
            </a:prstGeom>
            <a:ln w="76200" cmpd="sng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>
              <a:off x="4459242" y="4001655"/>
              <a:ext cx="2112467" cy="0"/>
            </a:xfrm>
            <a:prstGeom prst="straightConnector1">
              <a:avLst/>
            </a:prstGeom>
            <a:ln w="76200" cmpd="sng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>
              <a:off x="2451107" y="4690235"/>
              <a:ext cx="1491020" cy="0"/>
            </a:xfrm>
            <a:prstGeom prst="straightConnector1">
              <a:avLst/>
            </a:prstGeom>
            <a:ln w="76200" cmpd="sng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itle 1"/>
            <p:cNvSpPr txBox="1">
              <a:spLocks/>
            </p:cNvSpPr>
            <p:nvPr/>
          </p:nvSpPr>
          <p:spPr>
            <a:xfrm>
              <a:off x="3942127" y="2848315"/>
              <a:ext cx="2226724" cy="507424"/>
            </a:xfrm>
            <a:prstGeom prst="rect">
              <a:avLst/>
            </a:prstGeom>
            <a:solidFill>
              <a:srgbClr val="FFFFFF"/>
            </a:solidFill>
            <a:ln w="38100" cmpd="sng">
              <a:solidFill>
                <a:schemeClr val="bg1"/>
              </a:solidFill>
              <a:prstDash val="dot"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000" dirty="0" smtClean="0">
                  <a:latin typeface="Calibri"/>
                  <a:cs typeface="Calibri"/>
                </a:rPr>
                <a:t>Vaporization</a:t>
              </a:r>
              <a:endParaRPr lang="en-US" sz="3000" dirty="0">
                <a:latin typeface="Calibri"/>
                <a:cs typeface="Calibri"/>
              </a:endParaRPr>
            </a:p>
          </p:txBody>
        </p:sp>
        <p:sp>
          <p:nvSpPr>
            <p:cNvPr id="21" name="Title 1"/>
            <p:cNvSpPr txBox="1">
              <a:spLocks/>
            </p:cNvSpPr>
            <p:nvPr/>
          </p:nvSpPr>
          <p:spPr>
            <a:xfrm>
              <a:off x="2409072" y="4863566"/>
              <a:ext cx="1697998" cy="507424"/>
            </a:xfrm>
            <a:prstGeom prst="rect">
              <a:avLst/>
            </a:prstGeom>
            <a:solidFill>
              <a:srgbClr val="FFFFFF"/>
            </a:solidFill>
            <a:ln w="38100" cmpd="sng">
              <a:noFill/>
              <a:prstDash val="dot"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dirty="0" smtClean="0">
                  <a:latin typeface="Calibri"/>
                  <a:cs typeface="Calibri"/>
                </a:rPr>
                <a:t>Freezing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26" name="Title 1"/>
            <p:cNvSpPr txBox="1">
              <a:spLocks/>
            </p:cNvSpPr>
            <p:nvPr/>
          </p:nvSpPr>
          <p:spPr>
            <a:xfrm>
              <a:off x="4459242" y="4156538"/>
              <a:ext cx="2336389" cy="507424"/>
            </a:xfrm>
            <a:prstGeom prst="rect">
              <a:avLst/>
            </a:prstGeom>
            <a:solidFill>
              <a:srgbClr val="FFFFFF"/>
            </a:solidFill>
            <a:ln w="38100" cmpd="sng">
              <a:solidFill>
                <a:srgbClr val="FFFFFF"/>
              </a:solidFill>
              <a:prstDash val="dot"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000" dirty="0" smtClean="0">
                  <a:latin typeface="Calibri"/>
                  <a:cs typeface="Calibri"/>
                </a:rPr>
                <a:t>Condensation</a:t>
              </a:r>
              <a:endParaRPr lang="en-US" sz="3000" dirty="0">
                <a:latin typeface="Calibri"/>
                <a:cs typeface="Calibri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1187586" y="4458697"/>
              <a:ext cx="1221486" cy="0"/>
            </a:xfrm>
            <a:prstGeom prst="line">
              <a:avLst/>
            </a:prstGeom>
            <a:ln w="57150" cmpd="sng">
              <a:solidFill>
                <a:srgbClr val="FF66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1207894" y="3688501"/>
              <a:ext cx="3141075" cy="16934"/>
            </a:xfrm>
            <a:prstGeom prst="line">
              <a:avLst/>
            </a:prstGeom>
            <a:ln w="57150" cmpd="sng">
              <a:solidFill>
                <a:srgbClr val="FF66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itle 1"/>
          <p:cNvSpPr txBox="1">
            <a:spLocks/>
          </p:cNvSpPr>
          <p:nvPr/>
        </p:nvSpPr>
        <p:spPr>
          <a:xfrm>
            <a:off x="762000" y="4104448"/>
            <a:ext cx="1230869" cy="10903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 cmpd="sng">
            <a:solidFill>
              <a:srgbClr val="FFFFFF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latin typeface="Calibri"/>
                <a:cs typeface="Calibri"/>
              </a:rPr>
              <a:t>Melting Point (MP)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826531" y="2848315"/>
            <a:ext cx="1230869" cy="10903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 cmpd="sng">
            <a:solidFill>
              <a:srgbClr val="FFFFFF"/>
            </a:solidFill>
            <a:prstDash val="dot"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latin typeface="Calibri"/>
                <a:cs typeface="Calibri"/>
              </a:rPr>
              <a:t>Boiling Point (BP)</a:t>
            </a:r>
            <a:endParaRPr 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363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rbit">
      <a:dk1>
        <a:srgbClr val="000000"/>
      </a:dk1>
      <a:lt1>
        <a:srgbClr val="FFFFFF"/>
      </a:lt1>
      <a:dk2>
        <a:srgbClr val="7C9BA5"/>
      </a:dk2>
      <a:lt2>
        <a:srgbClr val="C1D0CA"/>
      </a:lt2>
      <a:accent1>
        <a:srgbClr val="F2D908"/>
      </a:accent1>
      <a:accent2>
        <a:srgbClr val="9DE61E"/>
      </a:accent2>
      <a:accent3>
        <a:srgbClr val="0D8BE6"/>
      </a:accent3>
      <a:accent4>
        <a:srgbClr val="C61B1B"/>
      </a:accent4>
      <a:accent5>
        <a:srgbClr val="E26F08"/>
      </a:accent5>
      <a:accent6>
        <a:srgbClr val="8D35D1"/>
      </a:accent6>
      <a:hlink>
        <a:srgbClr val="ECBF0B"/>
      </a:hlink>
      <a:folHlink>
        <a:srgbClr val="F4E5A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1184</TotalTime>
  <Words>1625</Words>
  <Application>Microsoft Macintosh PowerPoint</Application>
  <PresentationFormat>On-screen Show (4:3)</PresentationFormat>
  <Paragraphs>488</Paragraphs>
  <Slides>27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 Now:</vt:lpstr>
      <vt:lpstr>Unit 2 Quiz 2 Grades</vt:lpstr>
      <vt:lpstr>Phase</vt:lpstr>
      <vt:lpstr>Phase Change</vt:lpstr>
      <vt:lpstr>Melting Point</vt:lpstr>
      <vt:lpstr>Boiling Point</vt:lpstr>
      <vt:lpstr>As you breathe on a mirror, a film of water briefly forms on the mirror</vt:lpstr>
      <vt:lpstr>A puddle dries up on a sunny day</vt:lpstr>
      <vt:lpstr>Water droplets form on the outside of your iced coffee</vt:lpstr>
      <vt:lpstr>Snow forms from clouds</vt:lpstr>
      <vt:lpstr>PowerPoint Presentation</vt:lpstr>
      <vt:lpstr>PowerPoint Presentation</vt:lpstr>
      <vt:lpstr>MELTING</vt:lpstr>
      <vt:lpstr>PowerPoint Presentation</vt:lpstr>
      <vt:lpstr>FREEZING</vt:lpstr>
      <vt:lpstr>VAPORIZATION</vt:lpstr>
      <vt:lpstr>CONDENSATION</vt:lpstr>
      <vt:lpstr>SUBLIMATION</vt:lpstr>
      <vt:lpstr>Deposition</vt:lpstr>
      <vt:lpstr>Phase Diagram! – a relationship between temperature and energy/heat that shows how energy affects the phase of a substance</vt:lpstr>
      <vt:lpstr>Phase Diagram! – a relationship between temperature and energy/heat that shows how energy affects the phase of a substance</vt:lpstr>
      <vt:lpstr>Phase Diagram! – a relationship between temperature and energy/heat that shows how energy affects the phase of a substance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Eggleston</dc:creator>
  <cp:lastModifiedBy>Rachel Eggleston</cp:lastModifiedBy>
  <cp:revision>31</cp:revision>
  <dcterms:created xsi:type="dcterms:W3CDTF">2013-08-14T20:12:38Z</dcterms:created>
  <dcterms:modified xsi:type="dcterms:W3CDTF">2013-10-07T16:53:42Z</dcterms:modified>
</cp:coreProperties>
</file>