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embeddings/Microsoft_Equation1.bin" ContentType="application/vnd.openxmlformats-officedocument.oleObject"/>
  <Override PartName="/ppt/embeddings/Microsoft_Equation2.bin" ContentType="application/vnd.openxmlformats-officedocument.oleObject"/>
  <Override PartName="/ppt/embeddings/Microsoft_Equation3.bin" ContentType="application/vnd.openxmlformats-officedocument.oleObject"/>
  <Override PartName="/ppt/embeddings/Microsoft_Equation4.bin" ContentType="application/vnd.openxmlformats-officedocument.oleObject"/>
  <Override PartName="/ppt/embeddings/Microsoft_Equation5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9" r:id="rId7"/>
    <p:sldId id="270" r:id="rId8"/>
    <p:sldId id="271" r:id="rId9"/>
    <p:sldId id="272" r:id="rId10"/>
    <p:sldId id="273" r:id="rId11"/>
    <p:sldId id="263" r:id="rId12"/>
    <p:sldId id="265" r:id="rId13"/>
    <p:sldId id="266" r:id="rId14"/>
    <p:sldId id="274" r:id="rId15"/>
    <p:sldId id="275" r:id="rId16"/>
    <p:sldId id="268" r:id="rId17"/>
    <p:sldId id="276" r:id="rId18"/>
    <p:sldId id="278" r:id="rId19"/>
    <p:sldId id="277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-9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4" Type="http://schemas.openxmlformats.org/officeDocument/2006/relationships/image" Target="../media/image19.emf"/><Relationship Id="rId5" Type="http://schemas.openxmlformats.org/officeDocument/2006/relationships/image" Target="../media/image20.emf"/><Relationship Id="rId1" Type="http://schemas.openxmlformats.org/officeDocument/2006/relationships/image" Target="../media/image16.emf"/><Relationship Id="rId2" Type="http://schemas.openxmlformats.org/officeDocument/2006/relationships/image" Target="../media/image1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10/8/13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600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10/8/13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727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10/8/13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577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10/8/13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034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10/8/13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961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10/8/13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984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10/8/13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240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10/8/13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991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10/8/13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025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10/8/13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890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78F0-B8E2-4C47-93EA-EDC021123165}" type="datetimeFigureOut">
              <a:rPr lang="en-US" smtClean="0"/>
              <a:t>10/8/13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502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DA78F0-B8E2-4C47-93EA-EDC021123165}" type="datetimeFigureOut">
              <a:rPr lang="en-US" smtClean="0"/>
              <a:t>10/8/13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913A61-4155-4A4E-9FA3-2B8269F09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12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Microsoft_Equation5.bin"/><Relationship Id="rId12" Type="http://schemas.openxmlformats.org/officeDocument/2006/relationships/image" Target="../media/image20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.bin"/><Relationship Id="rId4" Type="http://schemas.openxmlformats.org/officeDocument/2006/relationships/image" Target="../media/image16.emf"/><Relationship Id="rId5" Type="http://schemas.openxmlformats.org/officeDocument/2006/relationships/oleObject" Target="../embeddings/Microsoft_Equation2.bin"/><Relationship Id="rId6" Type="http://schemas.openxmlformats.org/officeDocument/2006/relationships/image" Target="../media/image17.emf"/><Relationship Id="rId7" Type="http://schemas.openxmlformats.org/officeDocument/2006/relationships/oleObject" Target="../embeddings/Microsoft_Equation3.bin"/><Relationship Id="rId8" Type="http://schemas.openxmlformats.org/officeDocument/2006/relationships/image" Target="../media/image18.emf"/><Relationship Id="rId9" Type="http://schemas.openxmlformats.org/officeDocument/2006/relationships/oleObject" Target="../embeddings/Microsoft_Equation4.bin"/><Relationship Id="rId10" Type="http://schemas.openxmlformats.org/officeDocument/2006/relationships/image" Target="../media/image1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50" y="2934450"/>
            <a:ext cx="7280280" cy="39235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5:00</a:t>
            </a:r>
            <a:endParaRPr lang="en-US" sz="6500" dirty="0"/>
          </a:p>
        </p:txBody>
      </p:sp>
      <p:sp>
        <p:nvSpPr>
          <p:cNvPr id="5" name="TextBox 4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:54</a:t>
            </a:r>
            <a:endParaRPr lang="en-US" sz="6500" dirty="0"/>
          </a:p>
        </p:txBody>
      </p:sp>
      <p:sp>
        <p:nvSpPr>
          <p:cNvPr id="6" name="TextBox 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:58</a:t>
            </a:r>
            <a:endParaRPr lang="en-US" sz="6500" dirty="0"/>
          </a:p>
        </p:txBody>
      </p:sp>
      <p:sp>
        <p:nvSpPr>
          <p:cNvPr id="7" name="TextBox 6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:59</a:t>
            </a:r>
            <a:endParaRPr lang="en-US" sz="6500" dirty="0"/>
          </a:p>
        </p:txBody>
      </p:sp>
      <p:sp>
        <p:nvSpPr>
          <p:cNvPr id="8" name="TextBox 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4:57</a:t>
            </a:r>
            <a:endParaRPr lang="en-US" sz="6500" dirty="0"/>
          </a:p>
        </p:txBody>
      </p:sp>
      <p:sp>
        <p:nvSpPr>
          <p:cNvPr id="9" name="TextBox 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:51</a:t>
            </a:r>
            <a:endParaRPr lang="en-US" sz="6500" dirty="0"/>
          </a:p>
        </p:txBody>
      </p:sp>
      <p:sp>
        <p:nvSpPr>
          <p:cNvPr id="10" name="TextBox 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:55</a:t>
            </a:r>
            <a:endParaRPr lang="en-US" sz="6500" dirty="0"/>
          </a:p>
        </p:txBody>
      </p:sp>
      <p:sp>
        <p:nvSpPr>
          <p:cNvPr id="11" name="TextBox 1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4:56</a:t>
            </a:r>
            <a:endParaRPr lang="en-US" sz="6500" dirty="0"/>
          </a:p>
        </p:txBody>
      </p:sp>
      <p:sp>
        <p:nvSpPr>
          <p:cNvPr id="12" name="TextBox 11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:53</a:t>
            </a:r>
            <a:endParaRPr lang="en-US" sz="6500" dirty="0"/>
          </a:p>
        </p:txBody>
      </p:sp>
      <p:sp>
        <p:nvSpPr>
          <p:cNvPr id="13" name="TextBox 12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:49</a:t>
            </a:r>
            <a:endParaRPr lang="en-US" sz="6500" dirty="0"/>
          </a:p>
        </p:txBody>
      </p:sp>
      <p:sp>
        <p:nvSpPr>
          <p:cNvPr id="14" name="TextBox 1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:50</a:t>
            </a:r>
            <a:endParaRPr lang="en-US" sz="6500" dirty="0"/>
          </a:p>
        </p:txBody>
      </p:sp>
      <p:sp>
        <p:nvSpPr>
          <p:cNvPr id="15" name="TextBox 14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:52</a:t>
            </a:r>
            <a:endParaRPr lang="en-US" sz="6500" dirty="0"/>
          </a:p>
        </p:txBody>
      </p:sp>
      <p:sp>
        <p:nvSpPr>
          <p:cNvPr id="16" name="TextBox 1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:42</a:t>
            </a:r>
            <a:endParaRPr lang="en-US" sz="6500" dirty="0"/>
          </a:p>
        </p:txBody>
      </p:sp>
      <p:sp>
        <p:nvSpPr>
          <p:cNvPr id="17" name="TextBox 16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:47</a:t>
            </a:r>
            <a:endParaRPr lang="en-US" sz="6500" dirty="0"/>
          </a:p>
        </p:txBody>
      </p:sp>
      <p:sp>
        <p:nvSpPr>
          <p:cNvPr id="18" name="TextBox 1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:45</a:t>
            </a:r>
            <a:endParaRPr lang="en-US" sz="6500" dirty="0"/>
          </a:p>
        </p:txBody>
      </p:sp>
      <p:sp>
        <p:nvSpPr>
          <p:cNvPr id="19" name="TextBox 1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:46</a:t>
            </a:r>
            <a:endParaRPr lang="en-US" sz="6500" dirty="0"/>
          </a:p>
        </p:txBody>
      </p:sp>
      <p:sp>
        <p:nvSpPr>
          <p:cNvPr id="20" name="TextBox 1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:40</a:t>
            </a:r>
            <a:endParaRPr lang="en-US" sz="6500" dirty="0"/>
          </a:p>
        </p:txBody>
      </p:sp>
      <p:sp>
        <p:nvSpPr>
          <p:cNvPr id="21" name="TextBox 2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:41</a:t>
            </a:r>
            <a:endParaRPr lang="en-US" sz="6500" dirty="0"/>
          </a:p>
        </p:txBody>
      </p:sp>
      <p:sp>
        <p:nvSpPr>
          <p:cNvPr id="22" name="TextBox 21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:44</a:t>
            </a:r>
            <a:endParaRPr lang="en-US" sz="6500" dirty="0"/>
          </a:p>
        </p:txBody>
      </p:sp>
      <p:sp>
        <p:nvSpPr>
          <p:cNvPr id="23" name="TextBox 22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:43</a:t>
            </a:r>
            <a:endParaRPr lang="en-US" sz="6500" dirty="0"/>
          </a:p>
        </p:txBody>
      </p:sp>
      <p:sp>
        <p:nvSpPr>
          <p:cNvPr id="24" name="TextBox 2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:26</a:t>
            </a:r>
            <a:endParaRPr lang="en-US" sz="6500" dirty="0"/>
          </a:p>
        </p:txBody>
      </p:sp>
      <p:sp>
        <p:nvSpPr>
          <p:cNvPr id="25" name="TextBox 24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:27</a:t>
            </a:r>
            <a:endParaRPr lang="en-US" sz="6500" dirty="0"/>
          </a:p>
        </p:txBody>
      </p:sp>
      <p:sp>
        <p:nvSpPr>
          <p:cNvPr id="26" name="TextBox 2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:28</a:t>
            </a:r>
            <a:endParaRPr lang="en-US" sz="6500" dirty="0"/>
          </a:p>
        </p:txBody>
      </p:sp>
      <p:sp>
        <p:nvSpPr>
          <p:cNvPr id="28" name="TextBox 2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:29</a:t>
            </a:r>
            <a:endParaRPr lang="en-US" sz="6500" dirty="0"/>
          </a:p>
        </p:txBody>
      </p:sp>
      <p:sp>
        <p:nvSpPr>
          <p:cNvPr id="29" name="TextBox 2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:31</a:t>
            </a:r>
            <a:endParaRPr lang="en-US" sz="6500" dirty="0"/>
          </a:p>
        </p:txBody>
      </p:sp>
      <p:sp>
        <p:nvSpPr>
          <p:cNvPr id="30" name="TextBox 2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:32</a:t>
            </a:r>
            <a:endParaRPr lang="en-US" sz="6500" dirty="0"/>
          </a:p>
        </p:txBody>
      </p:sp>
      <p:sp>
        <p:nvSpPr>
          <p:cNvPr id="31" name="TextBox 3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:33</a:t>
            </a:r>
            <a:endParaRPr lang="en-US" sz="6500" dirty="0"/>
          </a:p>
        </p:txBody>
      </p:sp>
      <p:sp>
        <p:nvSpPr>
          <p:cNvPr id="33" name="TextBox 32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:35</a:t>
            </a:r>
            <a:endParaRPr lang="en-US" sz="6500" dirty="0"/>
          </a:p>
        </p:txBody>
      </p:sp>
      <p:sp>
        <p:nvSpPr>
          <p:cNvPr id="34" name="TextBox 3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:36</a:t>
            </a:r>
            <a:endParaRPr lang="en-US" sz="6500" dirty="0"/>
          </a:p>
        </p:txBody>
      </p:sp>
      <p:sp>
        <p:nvSpPr>
          <p:cNvPr id="35" name="TextBox 34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:37</a:t>
            </a:r>
            <a:endParaRPr lang="en-US" sz="6500" dirty="0"/>
          </a:p>
        </p:txBody>
      </p:sp>
      <p:sp>
        <p:nvSpPr>
          <p:cNvPr id="36" name="TextBox 3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:38</a:t>
            </a:r>
            <a:endParaRPr lang="en-US" sz="6500" dirty="0"/>
          </a:p>
        </p:txBody>
      </p:sp>
      <p:sp>
        <p:nvSpPr>
          <p:cNvPr id="37" name="TextBox 36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:39</a:t>
            </a:r>
            <a:endParaRPr lang="en-US" sz="6500" dirty="0"/>
          </a:p>
        </p:txBody>
      </p:sp>
      <p:sp>
        <p:nvSpPr>
          <p:cNvPr id="38" name="TextBox 3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:10</a:t>
            </a:r>
            <a:endParaRPr lang="en-US" sz="6500" dirty="0"/>
          </a:p>
        </p:txBody>
      </p:sp>
      <p:sp>
        <p:nvSpPr>
          <p:cNvPr id="39" name="TextBox 3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:11</a:t>
            </a:r>
            <a:endParaRPr lang="en-US" sz="6500" dirty="0"/>
          </a:p>
        </p:txBody>
      </p:sp>
      <p:sp>
        <p:nvSpPr>
          <p:cNvPr id="40" name="TextBox 3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:12</a:t>
            </a:r>
            <a:endParaRPr lang="en-US" sz="6500" dirty="0"/>
          </a:p>
        </p:txBody>
      </p:sp>
      <p:sp>
        <p:nvSpPr>
          <p:cNvPr id="41" name="TextBox 4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:13</a:t>
            </a:r>
            <a:endParaRPr lang="en-US" sz="6500" dirty="0"/>
          </a:p>
        </p:txBody>
      </p:sp>
      <p:sp>
        <p:nvSpPr>
          <p:cNvPr id="43" name="TextBox 42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:14</a:t>
            </a:r>
            <a:endParaRPr lang="en-US" sz="6500" dirty="0"/>
          </a:p>
        </p:txBody>
      </p:sp>
      <p:sp>
        <p:nvSpPr>
          <p:cNvPr id="44" name="TextBox 4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:15</a:t>
            </a:r>
            <a:endParaRPr lang="en-US" sz="6500" dirty="0"/>
          </a:p>
        </p:txBody>
      </p:sp>
      <p:sp>
        <p:nvSpPr>
          <p:cNvPr id="45" name="TextBox 44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:16</a:t>
            </a:r>
            <a:endParaRPr lang="en-US" sz="6500" dirty="0"/>
          </a:p>
        </p:txBody>
      </p:sp>
      <p:sp>
        <p:nvSpPr>
          <p:cNvPr id="46" name="TextBox 4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:17</a:t>
            </a:r>
            <a:endParaRPr lang="en-US" sz="6500" dirty="0"/>
          </a:p>
        </p:txBody>
      </p:sp>
      <p:sp>
        <p:nvSpPr>
          <p:cNvPr id="47" name="TextBox 46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:18</a:t>
            </a:r>
            <a:endParaRPr lang="en-US" sz="6500" dirty="0"/>
          </a:p>
        </p:txBody>
      </p:sp>
      <p:sp>
        <p:nvSpPr>
          <p:cNvPr id="48" name="TextBox 4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:19</a:t>
            </a:r>
            <a:endParaRPr lang="en-US" sz="6500" dirty="0"/>
          </a:p>
        </p:txBody>
      </p:sp>
      <p:sp>
        <p:nvSpPr>
          <p:cNvPr id="49" name="TextBox 4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:20</a:t>
            </a:r>
            <a:endParaRPr lang="en-US" sz="6500" dirty="0"/>
          </a:p>
        </p:txBody>
      </p:sp>
      <p:sp>
        <p:nvSpPr>
          <p:cNvPr id="50" name="TextBox 4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:21</a:t>
            </a:r>
            <a:endParaRPr lang="en-US" sz="6500" dirty="0"/>
          </a:p>
        </p:txBody>
      </p:sp>
      <p:sp>
        <p:nvSpPr>
          <p:cNvPr id="51" name="TextBox 5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:22</a:t>
            </a:r>
            <a:endParaRPr lang="en-US" sz="6500" dirty="0"/>
          </a:p>
        </p:txBody>
      </p:sp>
      <p:sp>
        <p:nvSpPr>
          <p:cNvPr id="52" name="TextBox 51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:23</a:t>
            </a:r>
            <a:endParaRPr lang="en-US" sz="6500" dirty="0"/>
          </a:p>
        </p:txBody>
      </p:sp>
      <p:sp>
        <p:nvSpPr>
          <p:cNvPr id="53" name="TextBox 52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:24</a:t>
            </a:r>
            <a:endParaRPr lang="en-US" sz="6500" dirty="0"/>
          </a:p>
        </p:txBody>
      </p:sp>
      <p:sp>
        <p:nvSpPr>
          <p:cNvPr id="54" name="TextBox 5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:25</a:t>
            </a:r>
            <a:endParaRPr lang="en-US" sz="6500" dirty="0"/>
          </a:p>
        </p:txBody>
      </p:sp>
      <p:sp>
        <p:nvSpPr>
          <p:cNvPr id="56" name="TextBox 5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:01</a:t>
            </a:r>
            <a:endParaRPr lang="en-US" sz="6500" dirty="0"/>
          </a:p>
        </p:txBody>
      </p:sp>
      <p:sp>
        <p:nvSpPr>
          <p:cNvPr id="57" name="TextBox 56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:02</a:t>
            </a:r>
            <a:endParaRPr lang="en-US" sz="6500" dirty="0"/>
          </a:p>
        </p:txBody>
      </p:sp>
      <p:sp>
        <p:nvSpPr>
          <p:cNvPr id="58" name="TextBox 5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:03</a:t>
            </a:r>
            <a:endParaRPr lang="en-US" sz="6500" dirty="0"/>
          </a:p>
        </p:txBody>
      </p:sp>
      <p:sp>
        <p:nvSpPr>
          <p:cNvPr id="59" name="TextBox 5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:04</a:t>
            </a:r>
            <a:endParaRPr lang="en-US" sz="6500" dirty="0"/>
          </a:p>
        </p:txBody>
      </p:sp>
      <p:sp>
        <p:nvSpPr>
          <p:cNvPr id="61" name="TextBox 6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:06</a:t>
            </a:r>
            <a:endParaRPr lang="en-US" sz="6500" dirty="0"/>
          </a:p>
        </p:txBody>
      </p:sp>
      <p:sp>
        <p:nvSpPr>
          <p:cNvPr id="62" name="TextBox 61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:07</a:t>
            </a:r>
            <a:endParaRPr lang="en-US" sz="6500" dirty="0"/>
          </a:p>
        </p:txBody>
      </p:sp>
      <p:sp>
        <p:nvSpPr>
          <p:cNvPr id="64" name="TextBox 63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:09</a:t>
            </a:r>
            <a:endParaRPr lang="en-US" sz="65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:48</a:t>
            </a:r>
            <a:endParaRPr lang="en-US" sz="6500" dirty="0"/>
          </a:p>
        </p:txBody>
      </p:sp>
      <p:sp>
        <p:nvSpPr>
          <p:cNvPr id="128" name="TextBox 127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:34</a:t>
            </a:r>
            <a:endParaRPr lang="en-US" sz="6500" dirty="0"/>
          </a:p>
        </p:txBody>
      </p:sp>
      <p:sp>
        <p:nvSpPr>
          <p:cNvPr id="129" name="TextBox 128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:30</a:t>
            </a:r>
            <a:endParaRPr lang="en-US" sz="6500" dirty="0"/>
          </a:p>
        </p:txBody>
      </p:sp>
      <p:sp>
        <p:nvSpPr>
          <p:cNvPr id="130" name="TextBox 129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:08</a:t>
            </a:r>
            <a:endParaRPr lang="en-US" sz="6500" dirty="0"/>
          </a:p>
        </p:txBody>
      </p:sp>
      <p:sp>
        <p:nvSpPr>
          <p:cNvPr id="131" name="TextBox 130"/>
          <p:cNvSpPr txBox="1"/>
          <p:nvPr/>
        </p:nvSpPr>
        <p:spPr>
          <a:xfrm>
            <a:off x="7253111" y="5765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:05</a:t>
            </a:r>
            <a:endParaRPr lang="en-US" sz="6500" dirty="0"/>
          </a:p>
        </p:txBody>
      </p:sp>
      <p:sp>
        <p:nvSpPr>
          <p:cNvPr id="2" name="TextBox 1"/>
          <p:cNvSpPr txBox="1"/>
          <p:nvPr/>
        </p:nvSpPr>
        <p:spPr>
          <a:xfrm>
            <a:off x="325427" y="241894"/>
            <a:ext cx="8136710" cy="344709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000" b="1" dirty="0" smtClean="0"/>
              <a:t>Do Now: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2800" dirty="0" smtClean="0"/>
              <a:t>Take out last night’s HW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2800" dirty="0" smtClean="0"/>
              <a:t>Write down today’s objective in your notebook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2800" dirty="0" smtClean="0"/>
              <a:t>The picture below shows three different blocks. Which block is most densely populated? Draw a picture of the least dense and most dense blocks in your notebook.</a:t>
            </a:r>
          </a:p>
        </p:txBody>
      </p:sp>
    </p:spTree>
    <p:extLst>
      <p:ext uri="{BB962C8B-B14F-4D97-AF65-F5344CB8AC3E}">
        <p14:creationId xmlns:p14="http://schemas.microsoft.com/office/powerpoint/2010/main" val="53007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xmlns:p14="http://schemas.microsoft.com/office/powerpoint/2010/main" spd="slow" advTm="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1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1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1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1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1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10"/>
                            </p:stCondLst>
                            <p:childTnLst>
                              <p:par>
                                <p:cTn id="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1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10"/>
                            </p:stCondLst>
                            <p:childTnLst>
                              <p:par>
                                <p:cTn id="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1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1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1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1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1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10"/>
                            </p:stCondLst>
                            <p:childTnLst>
                              <p:par>
                                <p:cTn id="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1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1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1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10"/>
                            </p:stCondLst>
                            <p:childTnLst>
                              <p:par>
                                <p:cTn id="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1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10"/>
                            </p:stCondLst>
                            <p:childTnLst>
                              <p:par>
                                <p:cTn id="7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01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10"/>
                            </p:stCondLst>
                            <p:childTnLst>
                              <p:par>
                                <p:cTn id="7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01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010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01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010"/>
                            </p:stCondLst>
                            <p:childTnLst>
                              <p:par>
                                <p:cTn id="8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401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4010"/>
                            </p:stCondLst>
                            <p:childTnLst>
                              <p:par>
                                <p:cTn id="9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1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10"/>
                            </p:stCondLst>
                            <p:childTnLst>
                              <p:par>
                                <p:cTn id="10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701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7010"/>
                            </p:stCondLst>
                            <p:childTnLst>
                              <p:par>
                                <p:cTn id="11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10"/>
                            </p:stCondLst>
                            <p:childTnLst>
                              <p:par>
                                <p:cTn id="1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10"/>
                            </p:stCondLst>
                            <p:childTnLst>
                              <p:par>
                                <p:cTn id="13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201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2010"/>
                            </p:stCondLst>
                            <p:childTnLst>
                              <p:par>
                                <p:cTn id="14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5010"/>
                            </p:stCondLst>
                            <p:childTnLst>
                              <p:par>
                                <p:cTn id="1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5010"/>
                            </p:stCondLst>
                            <p:childTnLst>
                              <p:par>
                                <p:cTn id="16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7010"/>
                            </p:stCondLst>
                            <p:childTnLst>
                              <p:par>
                                <p:cTn id="1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7010"/>
                            </p:stCondLst>
                            <p:childTnLst>
                              <p:par>
                                <p:cTn id="17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0010"/>
                            </p:stCondLst>
                            <p:childTnLst>
                              <p:par>
                                <p:cTn id="1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30010"/>
                            </p:stCondLst>
                            <p:childTnLst>
                              <p:par>
                                <p:cTn id="19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32010"/>
                            </p:stCondLst>
                            <p:childTnLst>
                              <p:par>
                                <p:cTn id="1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32010"/>
                            </p:stCondLst>
                            <p:childTnLst>
                              <p:par>
                                <p:cTn id="20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35010"/>
                            </p:stCondLst>
                            <p:childTnLst>
                              <p:par>
                                <p:cTn id="2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35010"/>
                            </p:stCondLst>
                            <p:childTnLst>
                              <p:par>
                                <p:cTn id="22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37010"/>
                            </p:stCondLst>
                            <p:childTnLst>
                              <p:par>
                                <p:cTn id="2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37010"/>
                            </p:stCondLst>
                            <p:childTnLst>
                              <p:par>
                                <p:cTn id="23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40010"/>
                            </p:stCondLst>
                            <p:childTnLst>
                              <p:par>
                                <p:cTn id="2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40010"/>
                            </p:stCondLst>
                            <p:childTnLst>
                              <p:par>
                                <p:cTn id="25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42010"/>
                            </p:stCondLst>
                            <p:childTnLst>
                              <p:par>
                                <p:cTn id="2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42010"/>
                            </p:stCondLst>
                            <p:childTnLst>
                              <p:par>
                                <p:cTn id="26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45010"/>
                            </p:stCondLst>
                            <p:childTnLst>
                              <p:par>
                                <p:cTn id="2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45010"/>
                            </p:stCondLst>
                            <p:childTnLst>
                              <p:par>
                                <p:cTn id="28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47010"/>
                            </p:stCondLst>
                            <p:childTnLst>
                              <p:par>
                                <p:cTn id="2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47010"/>
                            </p:stCondLst>
                            <p:childTnLst>
                              <p:par>
                                <p:cTn id="29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50010"/>
                            </p:stCondLst>
                            <p:childTnLst>
                              <p:par>
                                <p:cTn id="3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50010"/>
                            </p:stCondLst>
                            <p:childTnLst>
                              <p:par>
                                <p:cTn id="3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52010"/>
                            </p:stCondLst>
                            <p:childTnLst>
                              <p:par>
                                <p:cTn id="3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52010"/>
                            </p:stCondLst>
                            <p:childTnLst>
                              <p:par>
                                <p:cTn id="3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>
                            <p:stCondLst>
                              <p:cond delay="55010"/>
                            </p:stCondLst>
                            <p:childTnLst>
                              <p:par>
                                <p:cTn id="3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55010"/>
                            </p:stCondLst>
                            <p:childTnLst>
                              <p:par>
                                <p:cTn id="3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57010"/>
                            </p:stCondLst>
                            <p:childTnLst>
                              <p:par>
                                <p:cTn id="3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57010"/>
                            </p:stCondLst>
                            <p:childTnLst>
                              <p:par>
                                <p:cTn id="3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8" presetID="1" presetClass="exit" presetSubtype="0" fill="hold" grpId="3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3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6" grpId="0"/>
      <p:bldP spid="56" grpId="1"/>
      <p:bldP spid="57" grpId="0"/>
      <p:bldP spid="57" grpId="3"/>
      <p:bldP spid="58" grpId="0"/>
      <p:bldP spid="58" grpId="1"/>
      <p:bldP spid="59" grpId="0"/>
      <p:bldP spid="59" grpId="1"/>
      <p:bldP spid="61" grpId="0"/>
      <p:bldP spid="61" grpId="1"/>
      <p:bldP spid="62" grpId="0"/>
      <p:bldP spid="62" grpId="1"/>
      <p:bldP spid="64" grpId="0"/>
      <p:bldP spid="64" grpId="1"/>
      <p:bldP spid="126" grpId="0"/>
      <p:bldP spid="126" grpId="1"/>
      <p:bldP spid="128" grpId="0"/>
      <p:bldP spid="128" grpId="1"/>
      <p:bldP spid="129" grpId="0"/>
      <p:bldP spid="129" grpId="1"/>
      <p:bldP spid="130" grpId="0"/>
      <p:bldP spid="130" grpId="1"/>
      <p:bldP spid="131" grpId="0"/>
      <p:bldP spid="131" grpId="1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50" y="2960878"/>
            <a:ext cx="7280280" cy="37073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4</a:t>
            </a:r>
            <a:r>
              <a:rPr lang="en-US" sz="6500" dirty="0" smtClean="0"/>
              <a:t>:00</a:t>
            </a:r>
            <a:endParaRPr lang="en-US" sz="6500" dirty="0"/>
          </a:p>
        </p:txBody>
      </p:sp>
      <p:sp>
        <p:nvSpPr>
          <p:cNvPr id="5" name="TextBox 4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3:54</a:t>
            </a:r>
            <a:endParaRPr lang="en-US" sz="6500" dirty="0"/>
          </a:p>
        </p:txBody>
      </p:sp>
      <p:sp>
        <p:nvSpPr>
          <p:cNvPr id="6" name="TextBox 5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3:58</a:t>
            </a:r>
            <a:endParaRPr lang="en-US" sz="6500" dirty="0"/>
          </a:p>
        </p:txBody>
      </p:sp>
      <p:sp>
        <p:nvSpPr>
          <p:cNvPr id="7" name="TextBox 6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3:59</a:t>
            </a:r>
            <a:endParaRPr lang="en-US" sz="6500" dirty="0"/>
          </a:p>
        </p:txBody>
      </p:sp>
      <p:sp>
        <p:nvSpPr>
          <p:cNvPr id="8" name="TextBox 7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3</a:t>
            </a:r>
            <a:r>
              <a:rPr lang="en-US" sz="6500" dirty="0" smtClean="0"/>
              <a:t>:57</a:t>
            </a:r>
            <a:endParaRPr lang="en-US" sz="6500" dirty="0"/>
          </a:p>
        </p:txBody>
      </p:sp>
      <p:sp>
        <p:nvSpPr>
          <p:cNvPr id="9" name="TextBox 8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3:51</a:t>
            </a:r>
            <a:endParaRPr lang="en-US" sz="6500" dirty="0"/>
          </a:p>
        </p:txBody>
      </p:sp>
      <p:sp>
        <p:nvSpPr>
          <p:cNvPr id="10" name="TextBox 9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3:55</a:t>
            </a:r>
            <a:endParaRPr lang="en-US" sz="6500" dirty="0"/>
          </a:p>
        </p:txBody>
      </p:sp>
      <p:sp>
        <p:nvSpPr>
          <p:cNvPr id="11" name="TextBox 10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3</a:t>
            </a:r>
            <a:r>
              <a:rPr lang="en-US" sz="6500" dirty="0" smtClean="0"/>
              <a:t>:56</a:t>
            </a:r>
            <a:endParaRPr lang="en-US" sz="6500" dirty="0"/>
          </a:p>
        </p:txBody>
      </p:sp>
      <p:sp>
        <p:nvSpPr>
          <p:cNvPr id="12" name="TextBox 11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3:53</a:t>
            </a:r>
            <a:endParaRPr lang="en-US" sz="6500" dirty="0"/>
          </a:p>
        </p:txBody>
      </p:sp>
      <p:sp>
        <p:nvSpPr>
          <p:cNvPr id="13" name="TextBox 12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3:49</a:t>
            </a:r>
            <a:endParaRPr lang="en-US" sz="6500" dirty="0"/>
          </a:p>
        </p:txBody>
      </p:sp>
      <p:sp>
        <p:nvSpPr>
          <p:cNvPr id="14" name="TextBox 13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3:50</a:t>
            </a:r>
            <a:endParaRPr lang="en-US" sz="6500" dirty="0"/>
          </a:p>
        </p:txBody>
      </p:sp>
      <p:sp>
        <p:nvSpPr>
          <p:cNvPr id="15" name="TextBox 14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3:52</a:t>
            </a:r>
            <a:endParaRPr lang="en-US" sz="6500" dirty="0"/>
          </a:p>
        </p:txBody>
      </p:sp>
      <p:sp>
        <p:nvSpPr>
          <p:cNvPr id="16" name="TextBox 15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3:42</a:t>
            </a:r>
            <a:endParaRPr lang="en-US" sz="6500" dirty="0"/>
          </a:p>
        </p:txBody>
      </p:sp>
      <p:sp>
        <p:nvSpPr>
          <p:cNvPr id="17" name="TextBox 16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3:47</a:t>
            </a:r>
            <a:endParaRPr lang="en-US" sz="6500" dirty="0"/>
          </a:p>
        </p:txBody>
      </p:sp>
      <p:sp>
        <p:nvSpPr>
          <p:cNvPr id="18" name="TextBox 17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3:45</a:t>
            </a:r>
            <a:endParaRPr lang="en-US" sz="6500" dirty="0"/>
          </a:p>
        </p:txBody>
      </p:sp>
      <p:sp>
        <p:nvSpPr>
          <p:cNvPr id="19" name="TextBox 18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3:46</a:t>
            </a:r>
            <a:endParaRPr lang="en-US" sz="6500" dirty="0"/>
          </a:p>
        </p:txBody>
      </p:sp>
      <p:sp>
        <p:nvSpPr>
          <p:cNvPr id="20" name="TextBox 19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3:40</a:t>
            </a:r>
            <a:endParaRPr lang="en-US" sz="6500" dirty="0"/>
          </a:p>
        </p:txBody>
      </p:sp>
      <p:sp>
        <p:nvSpPr>
          <p:cNvPr id="21" name="TextBox 20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3:41</a:t>
            </a:r>
            <a:endParaRPr lang="en-US" sz="6500" dirty="0"/>
          </a:p>
        </p:txBody>
      </p:sp>
      <p:sp>
        <p:nvSpPr>
          <p:cNvPr id="22" name="TextBox 21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3:44</a:t>
            </a:r>
            <a:endParaRPr lang="en-US" sz="6500" dirty="0"/>
          </a:p>
        </p:txBody>
      </p:sp>
      <p:sp>
        <p:nvSpPr>
          <p:cNvPr id="23" name="TextBox 22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3:43</a:t>
            </a:r>
            <a:endParaRPr lang="en-US" sz="6500" dirty="0"/>
          </a:p>
        </p:txBody>
      </p:sp>
      <p:sp>
        <p:nvSpPr>
          <p:cNvPr id="24" name="TextBox 23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3:26</a:t>
            </a:r>
            <a:endParaRPr lang="en-US" sz="6500" dirty="0"/>
          </a:p>
        </p:txBody>
      </p:sp>
      <p:sp>
        <p:nvSpPr>
          <p:cNvPr id="25" name="TextBox 24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3:27</a:t>
            </a:r>
            <a:endParaRPr lang="en-US" sz="6500" dirty="0"/>
          </a:p>
        </p:txBody>
      </p:sp>
      <p:sp>
        <p:nvSpPr>
          <p:cNvPr id="26" name="TextBox 25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3:28</a:t>
            </a:r>
            <a:endParaRPr lang="en-US" sz="6500" dirty="0"/>
          </a:p>
        </p:txBody>
      </p:sp>
      <p:sp>
        <p:nvSpPr>
          <p:cNvPr id="28" name="TextBox 27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3:29</a:t>
            </a:r>
            <a:endParaRPr lang="en-US" sz="6500" dirty="0"/>
          </a:p>
        </p:txBody>
      </p:sp>
      <p:sp>
        <p:nvSpPr>
          <p:cNvPr id="29" name="TextBox 28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3:31</a:t>
            </a:r>
            <a:endParaRPr lang="en-US" sz="6500" dirty="0"/>
          </a:p>
        </p:txBody>
      </p:sp>
      <p:sp>
        <p:nvSpPr>
          <p:cNvPr id="30" name="TextBox 29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3:32</a:t>
            </a:r>
            <a:endParaRPr lang="en-US" sz="6500" dirty="0"/>
          </a:p>
        </p:txBody>
      </p:sp>
      <p:sp>
        <p:nvSpPr>
          <p:cNvPr id="31" name="TextBox 30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3:33</a:t>
            </a:r>
            <a:endParaRPr lang="en-US" sz="6500" dirty="0"/>
          </a:p>
        </p:txBody>
      </p:sp>
      <p:sp>
        <p:nvSpPr>
          <p:cNvPr id="33" name="TextBox 32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3:35</a:t>
            </a:r>
            <a:endParaRPr lang="en-US" sz="6500" dirty="0"/>
          </a:p>
        </p:txBody>
      </p:sp>
      <p:sp>
        <p:nvSpPr>
          <p:cNvPr id="34" name="TextBox 33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3:36</a:t>
            </a:r>
            <a:endParaRPr lang="en-US" sz="6500" dirty="0"/>
          </a:p>
        </p:txBody>
      </p:sp>
      <p:sp>
        <p:nvSpPr>
          <p:cNvPr id="35" name="TextBox 34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3:37</a:t>
            </a:r>
            <a:endParaRPr lang="en-US" sz="6500" dirty="0"/>
          </a:p>
        </p:txBody>
      </p:sp>
      <p:sp>
        <p:nvSpPr>
          <p:cNvPr id="36" name="TextBox 35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3:38</a:t>
            </a:r>
            <a:endParaRPr lang="en-US" sz="6500" dirty="0"/>
          </a:p>
        </p:txBody>
      </p:sp>
      <p:sp>
        <p:nvSpPr>
          <p:cNvPr id="37" name="TextBox 36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3:39</a:t>
            </a:r>
            <a:endParaRPr lang="en-US" sz="6500" dirty="0"/>
          </a:p>
        </p:txBody>
      </p:sp>
      <p:sp>
        <p:nvSpPr>
          <p:cNvPr id="38" name="TextBox 37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3:10</a:t>
            </a:r>
            <a:endParaRPr lang="en-US" sz="6500" dirty="0"/>
          </a:p>
        </p:txBody>
      </p:sp>
      <p:sp>
        <p:nvSpPr>
          <p:cNvPr id="39" name="TextBox 38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3:11</a:t>
            </a:r>
            <a:endParaRPr lang="en-US" sz="6500" dirty="0"/>
          </a:p>
        </p:txBody>
      </p:sp>
      <p:sp>
        <p:nvSpPr>
          <p:cNvPr id="40" name="TextBox 39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3:12</a:t>
            </a:r>
            <a:endParaRPr lang="en-US" sz="6500" dirty="0"/>
          </a:p>
        </p:txBody>
      </p:sp>
      <p:sp>
        <p:nvSpPr>
          <p:cNvPr id="41" name="TextBox 40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3:13</a:t>
            </a:r>
            <a:endParaRPr lang="en-US" sz="6500" dirty="0"/>
          </a:p>
        </p:txBody>
      </p:sp>
      <p:sp>
        <p:nvSpPr>
          <p:cNvPr id="43" name="TextBox 42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3:14</a:t>
            </a:r>
            <a:endParaRPr lang="en-US" sz="6500" dirty="0"/>
          </a:p>
        </p:txBody>
      </p:sp>
      <p:sp>
        <p:nvSpPr>
          <p:cNvPr id="44" name="TextBox 43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3:15</a:t>
            </a:r>
            <a:endParaRPr lang="en-US" sz="6500" dirty="0"/>
          </a:p>
        </p:txBody>
      </p:sp>
      <p:sp>
        <p:nvSpPr>
          <p:cNvPr id="45" name="TextBox 44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3:16</a:t>
            </a:r>
            <a:endParaRPr lang="en-US" sz="6500" dirty="0"/>
          </a:p>
        </p:txBody>
      </p:sp>
      <p:sp>
        <p:nvSpPr>
          <p:cNvPr id="46" name="TextBox 45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3:17</a:t>
            </a:r>
            <a:endParaRPr lang="en-US" sz="6500" dirty="0"/>
          </a:p>
        </p:txBody>
      </p:sp>
      <p:sp>
        <p:nvSpPr>
          <p:cNvPr id="47" name="TextBox 46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3:18</a:t>
            </a:r>
            <a:endParaRPr lang="en-US" sz="6500" dirty="0"/>
          </a:p>
        </p:txBody>
      </p:sp>
      <p:sp>
        <p:nvSpPr>
          <p:cNvPr id="48" name="TextBox 47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3:19</a:t>
            </a:r>
            <a:endParaRPr lang="en-US" sz="6500" dirty="0"/>
          </a:p>
        </p:txBody>
      </p:sp>
      <p:sp>
        <p:nvSpPr>
          <p:cNvPr id="49" name="TextBox 48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3:20</a:t>
            </a:r>
            <a:endParaRPr lang="en-US" sz="6500" dirty="0"/>
          </a:p>
        </p:txBody>
      </p:sp>
      <p:sp>
        <p:nvSpPr>
          <p:cNvPr id="50" name="TextBox 49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3:21</a:t>
            </a:r>
            <a:endParaRPr lang="en-US" sz="6500" dirty="0"/>
          </a:p>
        </p:txBody>
      </p:sp>
      <p:sp>
        <p:nvSpPr>
          <p:cNvPr id="51" name="TextBox 50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3:22</a:t>
            </a:r>
            <a:endParaRPr lang="en-US" sz="6500" dirty="0"/>
          </a:p>
        </p:txBody>
      </p:sp>
      <p:sp>
        <p:nvSpPr>
          <p:cNvPr id="52" name="TextBox 51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3:23</a:t>
            </a:r>
            <a:endParaRPr lang="en-US" sz="6500" dirty="0"/>
          </a:p>
        </p:txBody>
      </p:sp>
      <p:sp>
        <p:nvSpPr>
          <p:cNvPr id="53" name="TextBox 52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3:24</a:t>
            </a:r>
            <a:endParaRPr lang="en-US" sz="6500" dirty="0"/>
          </a:p>
        </p:txBody>
      </p:sp>
      <p:sp>
        <p:nvSpPr>
          <p:cNvPr id="54" name="TextBox 53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3:25</a:t>
            </a:r>
            <a:endParaRPr lang="en-US" sz="6500" dirty="0"/>
          </a:p>
        </p:txBody>
      </p:sp>
      <p:sp>
        <p:nvSpPr>
          <p:cNvPr id="56" name="TextBox 55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3:01</a:t>
            </a:r>
            <a:endParaRPr lang="en-US" sz="6500" dirty="0"/>
          </a:p>
        </p:txBody>
      </p:sp>
      <p:sp>
        <p:nvSpPr>
          <p:cNvPr id="57" name="TextBox 56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3:02</a:t>
            </a:r>
            <a:endParaRPr lang="en-US" sz="6500" dirty="0"/>
          </a:p>
        </p:txBody>
      </p:sp>
      <p:sp>
        <p:nvSpPr>
          <p:cNvPr id="58" name="TextBox 57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3:03</a:t>
            </a:r>
            <a:endParaRPr lang="en-US" sz="6500" dirty="0"/>
          </a:p>
        </p:txBody>
      </p:sp>
      <p:sp>
        <p:nvSpPr>
          <p:cNvPr id="59" name="TextBox 58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3:04</a:t>
            </a:r>
            <a:endParaRPr lang="en-US" sz="6500" dirty="0"/>
          </a:p>
        </p:txBody>
      </p:sp>
      <p:sp>
        <p:nvSpPr>
          <p:cNvPr id="61" name="TextBox 60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3:06</a:t>
            </a:r>
            <a:endParaRPr lang="en-US" sz="6500" dirty="0"/>
          </a:p>
        </p:txBody>
      </p:sp>
      <p:sp>
        <p:nvSpPr>
          <p:cNvPr id="62" name="TextBox 61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3:07</a:t>
            </a:r>
            <a:endParaRPr lang="en-US" sz="6500" dirty="0"/>
          </a:p>
        </p:txBody>
      </p:sp>
      <p:sp>
        <p:nvSpPr>
          <p:cNvPr id="64" name="TextBox 63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3:09</a:t>
            </a:r>
            <a:endParaRPr lang="en-US" sz="65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3:48</a:t>
            </a:r>
            <a:endParaRPr lang="en-US" sz="6500" dirty="0"/>
          </a:p>
        </p:txBody>
      </p:sp>
      <p:sp>
        <p:nvSpPr>
          <p:cNvPr id="128" name="TextBox 127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3:34</a:t>
            </a:r>
            <a:endParaRPr lang="en-US" sz="6500" dirty="0"/>
          </a:p>
        </p:txBody>
      </p:sp>
      <p:sp>
        <p:nvSpPr>
          <p:cNvPr id="129" name="TextBox 128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3:30</a:t>
            </a:r>
            <a:endParaRPr lang="en-US" sz="6500" dirty="0"/>
          </a:p>
        </p:txBody>
      </p:sp>
      <p:sp>
        <p:nvSpPr>
          <p:cNvPr id="130" name="TextBox 129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3</a:t>
            </a:r>
            <a:r>
              <a:rPr lang="en-US" sz="6500" dirty="0" smtClean="0"/>
              <a:t>:08</a:t>
            </a:r>
            <a:endParaRPr lang="en-US" sz="6500" dirty="0"/>
          </a:p>
        </p:txBody>
      </p:sp>
      <p:sp>
        <p:nvSpPr>
          <p:cNvPr id="131" name="TextBox 130"/>
          <p:cNvSpPr txBox="1"/>
          <p:nvPr/>
        </p:nvSpPr>
        <p:spPr>
          <a:xfrm>
            <a:off x="7253111" y="5739172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3:05</a:t>
            </a:r>
            <a:endParaRPr lang="en-US" sz="6500" dirty="0"/>
          </a:p>
        </p:txBody>
      </p:sp>
      <p:sp>
        <p:nvSpPr>
          <p:cNvPr id="63" name="TextBox 62"/>
          <p:cNvSpPr txBox="1"/>
          <p:nvPr/>
        </p:nvSpPr>
        <p:spPr>
          <a:xfrm>
            <a:off x="121050" y="165053"/>
            <a:ext cx="8740108" cy="35394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Do Now: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2800" dirty="0"/>
              <a:t>Take out last night’s HW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2800" dirty="0"/>
              <a:t>Write down today’s objective in your notebook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2800" dirty="0"/>
              <a:t>The picture below shows three different blocks. Which block is most densely populated</a:t>
            </a:r>
            <a:r>
              <a:rPr lang="en-US" sz="2800" dirty="0" smtClean="0"/>
              <a:t>? </a:t>
            </a:r>
            <a:r>
              <a:rPr lang="en-US" sz="2800" dirty="0"/>
              <a:t>Draw a picture of the least dense and most dense blocks in your notebook.</a:t>
            </a:r>
          </a:p>
          <a:p>
            <a:pPr marL="1143000" indent="-1143000">
              <a:buFont typeface="+mj-lt"/>
              <a:buAutoNum type="arabicPeriod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0793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0">
        <p:cut/>
      </p:transition>
    </mc:Choice>
    <mc:Fallback xmlns="">
      <p:transition xmlns:p14="http://schemas.microsoft.com/office/powerpoint/2010/main" advClick="0" advTm="0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1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1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1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1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1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10"/>
                            </p:stCondLst>
                            <p:childTnLst>
                              <p:par>
                                <p:cTn id="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1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10"/>
                            </p:stCondLst>
                            <p:childTnLst>
                              <p:par>
                                <p:cTn id="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1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1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1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1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1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10"/>
                            </p:stCondLst>
                            <p:childTnLst>
                              <p:par>
                                <p:cTn id="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1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1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1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10"/>
                            </p:stCondLst>
                            <p:childTnLst>
                              <p:par>
                                <p:cTn id="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1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10"/>
                            </p:stCondLst>
                            <p:childTnLst>
                              <p:par>
                                <p:cTn id="7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01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10"/>
                            </p:stCondLst>
                            <p:childTnLst>
                              <p:par>
                                <p:cTn id="7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01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010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01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010"/>
                            </p:stCondLst>
                            <p:childTnLst>
                              <p:par>
                                <p:cTn id="8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401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4010"/>
                            </p:stCondLst>
                            <p:childTnLst>
                              <p:par>
                                <p:cTn id="9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1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10"/>
                            </p:stCondLst>
                            <p:childTnLst>
                              <p:par>
                                <p:cTn id="10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701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7010"/>
                            </p:stCondLst>
                            <p:childTnLst>
                              <p:par>
                                <p:cTn id="11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10"/>
                            </p:stCondLst>
                            <p:childTnLst>
                              <p:par>
                                <p:cTn id="1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10"/>
                            </p:stCondLst>
                            <p:childTnLst>
                              <p:par>
                                <p:cTn id="13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201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2010"/>
                            </p:stCondLst>
                            <p:childTnLst>
                              <p:par>
                                <p:cTn id="14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5010"/>
                            </p:stCondLst>
                            <p:childTnLst>
                              <p:par>
                                <p:cTn id="1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5010"/>
                            </p:stCondLst>
                            <p:childTnLst>
                              <p:par>
                                <p:cTn id="16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7010"/>
                            </p:stCondLst>
                            <p:childTnLst>
                              <p:par>
                                <p:cTn id="1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7010"/>
                            </p:stCondLst>
                            <p:childTnLst>
                              <p:par>
                                <p:cTn id="17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0010"/>
                            </p:stCondLst>
                            <p:childTnLst>
                              <p:par>
                                <p:cTn id="1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30010"/>
                            </p:stCondLst>
                            <p:childTnLst>
                              <p:par>
                                <p:cTn id="19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32010"/>
                            </p:stCondLst>
                            <p:childTnLst>
                              <p:par>
                                <p:cTn id="1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32010"/>
                            </p:stCondLst>
                            <p:childTnLst>
                              <p:par>
                                <p:cTn id="20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35010"/>
                            </p:stCondLst>
                            <p:childTnLst>
                              <p:par>
                                <p:cTn id="2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35010"/>
                            </p:stCondLst>
                            <p:childTnLst>
                              <p:par>
                                <p:cTn id="22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37010"/>
                            </p:stCondLst>
                            <p:childTnLst>
                              <p:par>
                                <p:cTn id="2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37010"/>
                            </p:stCondLst>
                            <p:childTnLst>
                              <p:par>
                                <p:cTn id="23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40010"/>
                            </p:stCondLst>
                            <p:childTnLst>
                              <p:par>
                                <p:cTn id="2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40010"/>
                            </p:stCondLst>
                            <p:childTnLst>
                              <p:par>
                                <p:cTn id="25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42010"/>
                            </p:stCondLst>
                            <p:childTnLst>
                              <p:par>
                                <p:cTn id="2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42010"/>
                            </p:stCondLst>
                            <p:childTnLst>
                              <p:par>
                                <p:cTn id="26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45010"/>
                            </p:stCondLst>
                            <p:childTnLst>
                              <p:par>
                                <p:cTn id="2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45010"/>
                            </p:stCondLst>
                            <p:childTnLst>
                              <p:par>
                                <p:cTn id="28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47010"/>
                            </p:stCondLst>
                            <p:childTnLst>
                              <p:par>
                                <p:cTn id="2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47010"/>
                            </p:stCondLst>
                            <p:childTnLst>
                              <p:par>
                                <p:cTn id="29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50010"/>
                            </p:stCondLst>
                            <p:childTnLst>
                              <p:par>
                                <p:cTn id="3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50010"/>
                            </p:stCondLst>
                            <p:childTnLst>
                              <p:par>
                                <p:cTn id="3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52010"/>
                            </p:stCondLst>
                            <p:childTnLst>
                              <p:par>
                                <p:cTn id="3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52010"/>
                            </p:stCondLst>
                            <p:childTnLst>
                              <p:par>
                                <p:cTn id="3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>
                            <p:stCondLst>
                              <p:cond delay="55010"/>
                            </p:stCondLst>
                            <p:childTnLst>
                              <p:par>
                                <p:cTn id="3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55010"/>
                            </p:stCondLst>
                            <p:childTnLst>
                              <p:par>
                                <p:cTn id="3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57010"/>
                            </p:stCondLst>
                            <p:childTnLst>
                              <p:par>
                                <p:cTn id="3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57010"/>
                            </p:stCondLst>
                            <p:childTnLst>
                              <p:par>
                                <p:cTn id="3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3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  <p:bldP spid="61" grpId="0"/>
      <p:bldP spid="61" grpId="1"/>
      <p:bldP spid="62" grpId="0"/>
      <p:bldP spid="62" grpId="1"/>
      <p:bldP spid="64" grpId="0"/>
      <p:bldP spid="64" grpId="1"/>
      <p:bldP spid="126" grpId="0"/>
      <p:bldP spid="126" grpId="1"/>
      <p:bldP spid="128" grpId="0"/>
      <p:bldP spid="128" grpId="1"/>
      <p:bldP spid="129" grpId="0"/>
      <p:bldP spid="129" grpId="1"/>
      <p:bldP spid="130" grpId="0"/>
      <p:bldP spid="130" grpId="1"/>
      <p:bldP spid="131" grpId="0"/>
      <p:bldP spid="131" grpId="1"/>
      <p:bldP spid="6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50" y="3150668"/>
            <a:ext cx="7280280" cy="37073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3:00</a:t>
            </a:r>
            <a:endParaRPr lang="en-US" sz="6500" dirty="0"/>
          </a:p>
        </p:txBody>
      </p:sp>
      <p:sp>
        <p:nvSpPr>
          <p:cNvPr id="5" name="TextBox 4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:54</a:t>
            </a:r>
            <a:endParaRPr lang="en-US" sz="6500" dirty="0"/>
          </a:p>
        </p:txBody>
      </p:sp>
      <p:sp>
        <p:nvSpPr>
          <p:cNvPr id="6" name="TextBox 5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:58</a:t>
            </a:r>
            <a:endParaRPr lang="en-US" sz="6500" dirty="0"/>
          </a:p>
        </p:txBody>
      </p:sp>
      <p:sp>
        <p:nvSpPr>
          <p:cNvPr id="7" name="TextBox 6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:59</a:t>
            </a:r>
            <a:endParaRPr lang="en-US" sz="6500" dirty="0"/>
          </a:p>
        </p:txBody>
      </p:sp>
      <p:sp>
        <p:nvSpPr>
          <p:cNvPr id="8" name="TextBox 7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2:57</a:t>
            </a:r>
            <a:endParaRPr lang="en-US" sz="6500" dirty="0"/>
          </a:p>
        </p:txBody>
      </p:sp>
      <p:sp>
        <p:nvSpPr>
          <p:cNvPr id="9" name="TextBox 8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:51</a:t>
            </a:r>
            <a:endParaRPr lang="en-US" sz="6500" dirty="0"/>
          </a:p>
        </p:txBody>
      </p:sp>
      <p:sp>
        <p:nvSpPr>
          <p:cNvPr id="10" name="TextBox 9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:55</a:t>
            </a:r>
            <a:endParaRPr lang="en-US" sz="6500" dirty="0"/>
          </a:p>
        </p:txBody>
      </p:sp>
      <p:sp>
        <p:nvSpPr>
          <p:cNvPr id="11" name="TextBox 10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2:56</a:t>
            </a:r>
            <a:endParaRPr lang="en-US" sz="6500" dirty="0"/>
          </a:p>
        </p:txBody>
      </p:sp>
      <p:sp>
        <p:nvSpPr>
          <p:cNvPr id="12" name="TextBox 11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:53</a:t>
            </a:r>
            <a:endParaRPr lang="en-US" sz="6500" dirty="0"/>
          </a:p>
        </p:txBody>
      </p:sp>
      <p:sp>
        <p:nvSpPr>
          <p:cNvPr id="13" name="TextBox 12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:49</a:t>
            </a:r>
            <a:endParaRPr lang="en-US" sz="6500" dirty="0"/>
          </a:p>
        </p:txBody>
      </p:sp>
      <p:sp>
        <p:nvSpPr>
          <p:cNvPr id="14" name="TextBox 13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:50</a:t>
            </a:r>
            <a:endParaRPr lang="en-US" sz="6500" dirty="0"/>
          </a:p>
        </p:txBody>
      </p:sp>
      <p:sp>
        <p:nvSpPr>
          <p:cNvPr id="15" name="TextBox 14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:52</a:t>
            </a:r>
            <a:endParaRPr lang="en-US" sz="6500" dirty="0"/>
          </a:p>
        </p:txBody>
      </p:sp>
      <p:sp>
        <p:nvSpPr>
          <p:cNvPr id="16" name="TextBox 15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:42</a:t>
            </a:r>
            <a:endParaRPr lang="en-US" sz="6500" dirty="0"/>
          </a:p>
        </p:txBody>
      </p:sp>
      <p:sp>
        <p:nvSpPr>
          <p:cNvPr id="17" name="TextBox 16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:47</a:t>
            </a:r>
            <a:endParaRPr lang="en-US" sz="6500" dirty="0"/>
          </a:p>
        </p:txBody>
      </p:sp>
      <p:sp>
        <p:nvSpPr>
          <p:cNvPr id="18" name="TextBox 17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:45</a:t>
            </a:r>
            <a:endParaRPr lang="en-US" sz="6500" dirty="0"/>
          </a:p>
        </p:txBody>
      </p:sp>
      <p:sp>
        <p:nvSpPr>
          <p:cNvPr id="19" name="TextBox 18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:46</a:t>
            </a:r>
            <a:endParaRPr lang="en-US" sz="6500" dirty="0"/>
          </a:p>
        </p:txBody>
      </p:sp>
      <p:sp>
        <p:nvSpPr>
          <p:cNvPr id="20" name="TextBox 19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:40</a:t>
            </a:r>
            <a:endParaRPr lang="en-US" sz="6500" dirty="0"/>
          </a:p>
        </p:txBody>
      </p:sp>
      <p:sp>
        <p:nvSpPr>
          <p:cNvPr id="21" name="TextBox 20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:41</a:t>
            </a:r>
            <a:endParaRPr lang="en-US" sz="6500" dirty="0"/>
          </a:p>
        </p:txBody>
      </p:sp>
      <p:sp>
        <p:nvSpPr>
          <p:cNvPr id="22" name="TextBox 21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:44</a:t>
            </a:r>
            <a:endParaRPr lang="en-US" sz="6500" dirty="0"/>
          </a:p>
        </p:txBody>
      </p:sp>
      <p:sp>
        <p:nvSpPr>
          <p:cNvPr id="23" name="TextBox 22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:43</a:t>
            </a:r>
            <a:endParaRPr lang="en-US" sz="6500" dirty="0"/>
          </a:p>
        </p:txBody>
      </p:sp>
      <p:sp>
        <p:nvSpPr>
          <p:cNvPr id="24" name="TextBox 23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:26</a:t>
            </a:r>
            <a:endParaRPr lang="en-US" sz="6500" dirty="0"/>
          </a:p>
        </p:txBody>
      </p:sp>
      <p:sp>
        <p:nvSpPr>
          <p:cNvPr id="25" name="TextBox 24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:27</a:t>
            </a:r>
            <a:endParaRPr lang="en-US" sz="6500" dirty="0"/>
          </a:p>
        </p:txBody>
      </p:sp>
      <p:sp>
        <p:nvSpPr>
          <p:cNvPr id="26" name="TextBox 25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:28</a:t>
            </a:r>
            <a:endParaRPr lang="en-US" sz="6500" dirty="0"/>
          </a:p>
        </p:txBody>
      </p:sp>
      <p:sp>
        <p:nvSpPr>
          <p:cNvPr id="28" name="TextBox 27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:29</a:t>
            </a:r>
            <a:endParaRPr lang="en-US" sz="6500" dirty="0"/>
          </a:p>
        </p:txBody>
      </p:sp>
      <p:sp>
        <p:nvSpPr>
          <p:cNvPr id="29" name="TextBox 28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:31</a:t>
            </a:r>
            <a:endParaRPr lang="en-US" sz="6500" dirty="0"/>
          </a:p>
        </p:txBody>
      </p:sp>
      <p:sp>
        <p:nvSpPr>
          <p:cNvPr id="30" name="TextBox 29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:32</a:t>
            </a:r>
            <a:endParaRPr lang="en-US" sz="6500" dirty="0"/>
          </a:p>
        </p:txBody>
      </p:sp>
      <p:sp>
        <p:nvSpPr>
          <p:cNvPr id="31" name="TextBox 30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:33</a:t>
            </a:r>
            <a:endParaRPr lang="en-US" sz="6500" dirty="0"/>
          </a:p>
        </p:txBody>
      </p:sp>
      <p:sp>
        <p:nvSpPr>
          <p:cNvPr id="33" name="TextBox 32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:35</a:t>
            </a:r>
            <a:endParaRPr lang="en-US" sz="6500" dirty="0"/>
          </a:p>
        </p:txBody>
      </p:sp>
      <p:sp>
        <p:nvSpPr>
          <p:cNvPr id="34" name="TextBox 33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:36</a:t>
            </a:r>
            <a:endParaRPr lang="en-US" sz="6500" dirty="0"/>
          </a:p>
        </p:txBody>
      </p:sp>
      <p:sp>
        <p:nvSpPr>
          <p:cNvPr id="35" name="TextBox 34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:37</a:t>
            </a:r>
            <a:endParaRPr lang="en-US" sz="6500" dirty="0"/>
          </a:p>
        </p:txBody>
      </p:sp>
      <p:sp>
        <p:nvSpPr>
          <p:cNvPr id="36" name="TextBox 35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:38</a:t>
            </a:r>
            <a:endParaRPr lang="en-US" sz="6500" dirty="0"/>
          </a:p>
        </p:txBody>
      </p:sp>
      <p:sp>
        <p:nvSpPr>
          <p:cNvPr id="37" name="TextBox 36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:39</a:t>
            </a:r>
            <a:endParaRPr lang="en-US" sz="6500" dirty="0"/>
          </a:p>
        </p:txBody>
      </p:sp>
      <p:sp>
        <p:nvSpPr>
          <p:cNvPr id="38" name="TextBox 37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:10</a:t>
            </a:r>
            <a:endParaRPr lang="en-US" sz="6500" dirty="0"/>
          </a:p>
        </p:txBody>
      </p:sp>
      <p:sp>
        <p:nvSpPr>
          <p:cNvPr id="39" name="TextBox 38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:11</a:t>
            </a:r>
            <a:endParaRPr lang="en-US" sz="6500" dirty="0"/>
          </a:p>
        </p:txBody>
      </p:sp>
      <p:sp>
        <p:nvSpPr>
          <p:cNvPr id="40" name="TextBox 39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:12</a:t>
            </a:r>
            <a:endParaRPr lang="en-US" sz="6500" dirty="0"/>
          </a:p>
        </p:txBody>
      </p:sp>
      <p:sp>
        <p:nvSpPr>
          <p:cNvPr id="41" name="TextBox 40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:13</a:t>
            </a:r>
            <a:endParaRPr lang="en-US" sz="6500" dirty="0"/>
          </a:p>
        </p:txBody>
      </p:sp>
      <p:sp>
        <p:nvSpPr>
          <p:cNvPr id="43" name="TextBox 42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2:14</a:t>
            </a:r>
            <a:endParaRPr lang="en-US" sz="6500" dirty="0"/>
          </a:p>
        </p:txBody>
      </p:sp>
      <p:sp>
        <p:nvSpPr>
          <p:cNvPr id="44" name="TextBox 43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:15</a:t>
            </a:r>
            <a:endParaRPr lang="en-US" sz="6500" dirty="0"/>
          </a:p>
        </p:txBody>
      </p:sp>
      <p:sp>
        <p:nvSpPr>
          <p:cNvPr id="45" name="TextBox 44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:16</a:t>
            </a:r>
            <a:endParaRPr lang="en-US" sz="6500" dirty="0"/>
          </a:p>
        </p:txBody>
      </p:sp>
      <p:sp>
        <p:nvSpPr>
          <p:cNvPr id="46" name="TextBox 45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2:17</a:t>
            </a:r>
            <a:endParaRPr lang="en-US" sz="6500" dirty="0"/>
          </a:p>
        </p:txBody>
      </p:sp>
      <p:sp>
        <p:nvSpPr>
          <p:cNvPr id="47" name="TextBox 46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:18</a:t>
            </a:r>
            <a:endParaRPr lang="en-US" sz="6500" dirty="0"/>
          </a:p>
        </p:txBody>
      </p:sp>
      <p:sp>
        <p:nvSpPr>
          <p:cNvPr id="48" name="TextBox 47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:19</a:t>
            </a:r>
            <a:endParaRPr lang="en-US" sz="6500" dirty="0"/>
          </a:p>
        </p:txBody>
      </p:sp>
      <p:sp>
        <p:nvSpPr>
          <p:cNvPr id="49" name="TextBox 48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:20</a:t>
            </a:r>
            <a:endParaRPr lang="en-US" sz="6500" dirty="0"/>
          </a:p>
        </p:txBody>
      </p:sp>
      <p:sp>
        <p:nvSpPr>
          <p:cNvPr id="50" name="TextBox 49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:21</a:t>
            </a:r>
            <a:endParaRPr lang="en-US" sz="6500" dirty="0"/>
          </a:p>
        </p:txBody>
      </p:sp>
      <p:sp>
        <p:nvSpPr>
          <p:cNvPr id="51" name="TextBox 50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:22</a:t>
            </a:r>
            <a:endParaRPr lang="en-US" sz="6500" dirty="0"/>
          </a:p>
        </p:txBody>
      </p:sp>
      <p:sp>
        <p:nvSpPr>
          <p:cNvPr id="52" name="TextBox 51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:23</a:t>
            </a:r>
            <a:endParaRPr lang="en-US" sz="6500" dirty="0"/>
          </a:p>
        </p:txBody>
      </p:sp>
      <p:sp>
        <p:nvSpPr>
          <p:cNvPr id="53" name="TextBox 52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:24</a:t>
            </a:r>
            <a:endParaRPr lang="en-US" sz="6500" dirty="0"/>
          </a:p>
        </p:txBody>
      </p:sp>
      <p:sp>
        <p:nvSpPr>
          <p:cNvPr id="54" name="TextBox 53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:25</a:t>
            </a:r>
            <a:endParaRPr lang="en-US" sz="6500" dirty="0"/>
          </a:p>
        </p:txBody>
      </p:sp>
      <p:sp>
        <p:nvSpPr>
          <p:cNvPr id="56" name="TextBox 55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:01</a:t>
            </a:r>
            <a:endParaRPr lang="en-US" sz="6500" dirty="0"/>
          </a:p>
        </p:txBody>
      </p:sp>
      <p:sp>
        <p:nvSpPr>
          <p:cNvPr id="57" name="TextBox 56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:02</a:t>
            </a:r>
            <a:endParaRPr lang="en-US" sz="6500" dirty="0"/>
          </a:p>
        </p:txBody>
      </p:sp>
      <p:sp>
        <p:nvSpPr>
          <p:cNvPr id="58" name="TextBox 57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:03</a:t>
            </a:r>
            <a:endParaRPr lang="en-US" sz="6500" dirty="0"/>
          </a:p>
        </p:txBody>
      </p:sp>
      <p:sp>
        <p:nvSpPr>
          <p:cNvPr id="59" name="TextBox 58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:04</a:t>
            </a:r>
            <a:endParaRPr lang="en-US" sz="6500" dirty="0"/>
          </a:p>
        </p:txBody>
      </p:sp>
      <p:sp>
        <p:nvSpPr>
          <p:cNvPr id="61" name="TextBox 60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:06</a:t>
            </a:r>
            <a:endParaRPr lang="en-US" sz="6500" dirty="0"/>
          </a:p>
        </p:txBody>
      </p:sp>
      <p:sp>
        <p:nvSpPr>
          <p:cNvPr id="62" name="TextBox 61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:07</a:t>
            </a:r>
            <a:endParaRPr lang="en-US" sz="6500" dirty="0"/>
          </a:p>
        </p:txBody>
      </p:sp>
      <p:sp>
        <p:nvSpPr>
          <p:cNvPr id="64" name="TextBox 63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2:09</a:t>
            </a:r>
            <a:endParaRPr lang="en-US" sz="65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:48</a:t>
            </a:r>
            <a:endParaRPr lang="en-US" sz="6500" dirty="0"/>
          </a:p>
        </p:txBody>
      </p:sp>
      <p:sp>
        <p:nvSpPr>
          <p:cNvPr id="128" name="TextBox 127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:34</a:t>
            </a:r>
            <a:endParaRPr lang="en-US" sz="6500" dirty="0"/>
          </a:p>
        </p:txBody>
      </p:sp>
      <p:sp>
        <p:nvSpPr>
          <p:cNvPr id="129" name="TextBox 128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:30</a:t>
            </a:r>
            <a:endParaRPr lang="en-US" sz="6500" dirty="0"/>
          </a:p>
        </p:txBody>
      </p:sp>
      <p:sp>
        <p:nvSpPr>
          <p:cNvPr id="130" name="TextBox 129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2:08</a:t>
            </a:r>
            <a:endParaRPr lang="en-US" sz="6500" dirty="0"/>
          </a:p>
        </p:txBody>
      </p:sp>
      <p:sp>
        <p:nvSpPr>
          <p:cNvPr id="131" name="TextBox 130"/>
          <p:cNvSpPr txBox="1"/>
          <p:nvPr/>
        </p:nvSpPr>
        <p:spPr>
          <a:xfrm>
            <a:off x="7126109" y="563839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:05</a:t>
            </a:r>
            <a:endParaRPr lang="en-US" sz="6500" dirty="0"/>
          </a:p>
        </p:txBody>
      </p:sp>
      <p:sp>
        <p:nvSpPr>
          <p:cNvPr id="63" name="TextBox 62"/>
          <p:cNvSpPr txBox="1"/>
          <p:nvPr/>
        </p:nvSpPr>
        <p:spPr>
          <a:xfrm>
            <a:off x="394154" y="179653"/>
            <a:ext cx="8437808" cy="36009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smtClean="0"/>
              <a:t>Do Now: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2800" dirty="0"/>
              <a:t>Take out last night’s HW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2800" dirty="0"/>
              <a:t>Write down today’s objective in your notebook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2800" dirty="0"/>
              <a:t>The picture below shows three different blocks. Which block is most densely populated</a:t>
            </a:r>
            <a:r>
              <a:rPr lang="en-US" sz="2800" dirty="0" smtClean="0"/>
              <a:t>? </a:t>
            </a:r>
            <a:r>
              <a:rPr lang="en-US" sz="2800" dirty="0"/>
              <a:t>Draw a picture of the least dense and most dense blocks in your notebook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2151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0">
        <p:cut/>
      </p:transition>
    </mc:Choice>
    <mc:Fallback xmlns="">
      <p:transition xmlns:p14="http://schemas.microsoft.com/office/powerpoint/2010/main" advClick="0" advTm="0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1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1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1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1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1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10"/>
                            </p:stCondLst>
                            <p:childTnLst>
                              <p:par>
                                <p:cTn id="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1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10"/>
                            </p:stCondLst>
                            <p:childTnLst>
                              <p:par>
                                <p:cTn id="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1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1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1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1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1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10"/>
                            </p:stCondLst>
                            <p:childTnLst>
                              <p:par>
                                <p:cTn id="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1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1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1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10"/>
                            </p:stCondLst>
                            <p:childTnLst>
                              <p:par>
                                <p:cTn id="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1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10"/>
                            </p:stCondLst>
                            <p:childTnLst>
                              <p:par>
                                <p:cTn id="7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01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10"/>
                            </p:stCondLst>
                            <p:childTnLst>
                              <p:par>
                                <p:cTn id="7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01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010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01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010"/>
                            </p:stCondLst>
                            <p:childTnLst>
                              <p:par>
                                <p:cTn id="8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401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4010"/>
                            </p:stCondLst>
                            <p:childTnLst>
                              <p:par>
                                <p:cTn id="9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1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10"/>
                            </p:stCondLst>
                            <p:childTnLst>
                              <p:par>
                                <p:cTn id="10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701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7010"/>
                            </p:stCondLst>
                            <p:childTnLst>
                              <p:par>
                                <p:cTn id="11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10"/>
                            </p:stCondLst>
                            <p:childTnLst>
                              <p:par>
                                <p:cTn id="1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10"/>
                            </p:stCondLst>
                            <p:childTnLst>
                              <p:par>
                                <p:cTn id="13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201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2010"/>
                            </p:stCondLst>
                            <p:childTnLst>
                              <p:par>
                                <p:cTn id="14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5010"/>
                            </p:stCondLst>
                            <p:childTnLst>
                              <p:par>
                                <p:cTn id="1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5010"/>
                            </p:stCondLst>
                            <p:childTnLst>
                              <p:par>
                                <p:cTn id="16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7010"/>
                            </p:stCondLst>
                            <p:childTnLst>
                              <p:par>
                                <p:cTn id="1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7010"/>
                            </p:stCondLst>
                            <p:childTnLst>
                              <p:par>
                                <p:cTn id="17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0010"/>
                            </p:stCondLst>
                            <p:childTnLst>
                              <p:par>
                                <p:cTn id="1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30010"/>
                            </p:stCondLst>
                            <p:childTnLst>
                              <p:par>
                                <p:cTn id="19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32010"/>
                            </p:stCondLst>
                            <p:childTnLst>
                              <p:par>
                                <p:cTn id="1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32010"/>
                            </p:stCondLst>
                            <p:childTnLst>
                              <p:par>
                                <p:cTn id="20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35010"/>
                            </p:stCondLst>
                            <p:childTnLst>
                              <p:par>
                                <p:cTn id="2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35010"/>
                            </p:stCondLst>
                            <p:childTnLst>
                              <p:par>
                                <p:cTn id="22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37010"/>
                            </p:stCondLst>
                            <p:childTnLst>
                              <p:par>
                                <p:cTn id="2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37010"/>
                            </p:stCondLst>
                            <p:childTnLst>
                              <p:par>
                                <p:cTn id="23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40010"/>
                            </p:stCondLst>
                            <p:childTnLst>
                              <p:par>
                                <p:cTn id="2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40010"/>
                            </p:stCondLst>
                            <p:childTnLst>
                              <p:par>
                                <p:cTn id="25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42010"/>
                            </p:stCondLst>
                            <p:childTnLst>
                              <p:par>
                                <p:cTn id="2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42010"/>
                            </p:stCondLst>
                            <p:childTnLst>
                              <p:par>
                                <p:cTn id="26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45010"/>
                            </p:stCondLst>
                            <p:childTnLst>
                              <p:par>
                                <p:cTn id="2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45010"/>
                            </p:stCondLst>
                            <p:childTnLst>
                              <p:par>
                                <p:cTn id="28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47010"/>
                            </p:stCondLst>
                            <p:childTnLst>
                              <p:par>
                                <p:cTn id="2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47010"/>
                            </p:stCondLst>
                            <p:childTnLst>
                              <p:par>
                                <p:cTn id="29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50010"/>
                            </p:stCondLst>
                            <p:childTnLst>
                              <p:par>
                                <p:cTn id="3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50010"/>
                            </p:stCondLst>
                            <p:childTnLst>
                              <p:par>
                                <p:cTn id="3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52010"/>
                            </p:stCondLst>
                            <p:childTnLst>
                              <p:par>
                                <p:cTn id="3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52010"/>
                            </p:stCondLst>
                            <p:childTnLst>
                              <p:par>
                                <p:cTn id="3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>
                            <p:stCondLst>
                              <p:cond delay="55010"/>
                            </p:stCondLst>
                            <p:childTnLst>
                              <p:par>
                                <p:cTn id="3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55010"/>
                            </p:stCondLst>
                            <p:childTnLst>
                              <p:par>
                                <p:cTn id="3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57010"/>
                            </p:stCondLst>
                            <p:childTnLst>
                              <p:par>
                                <p:cTn id="3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57010"/>
                            </p:stCondLst>
                            <p:childTnLst>
                              <p:par>
                                <p:cTn id="3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3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  <p:bldP spid="61" grpId="0"/>
      <p:bldP spid="61" grpId="1"/>
      <p:bldP spid="62" grpId="0"/>
      <p:bldP spid="62" grpId="1"/>
      <p:bldP spid="64" grpId="0"/>
      <p:bldP spid="64" grpId="1"/>
      <p:bldP spid="126" grpId="0"/>
      <p:bldP spid="126" grpId="1"/>
      <p:bldP spid="128" grpId="0"/>
      <p:bldP spid="128" grpId="1"/>
      <p:bldP spid="129" grpId="0"/>
      <p:bldP spid="129" grpId="1"/>
      <p:bldP spid="130" grpId="0"/>
      <p:bldP spid="130" grpId="1"/>
      <p:bldP spid="131" grpId="0"/>
      <p:bldP spid="131" grpId="1"/>
      <p:bldP spid="6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50" y="3150668"/>
            <a:ext cx="7280280" cy="37073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2</a:t>
            </a:r>
            <a:r>
              <a:rPr lang="en-US" sz="6500" dirty="0" smtClean="0"/>
              <a:t>:00</a:t>
            </a:r>
            <a:endParaRPr lang="en-US" sz="6500" dirty="0"/>
          </a:p>
        </p:txBody>
      </p:sp>
      <p:sp>
        <p:nvSpPr>
          <p:cNvPr id="5" name="TextBox 4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:54</a:t>
            </a:r>
            <a:endParaRPr lang="en-US" sz="6500" dirty="0"/>
          </a:p>
        </p:txBody>
      </p:sp>
      <p:sp>
        <p:nvSpPr>
          <p:cNvPr id="6" name="TextBox 5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1:58</a:t>
            </a:r>
            <a:endParaRPr lang="en-US" sz="6500" dirty="0"/>
          </a:p>
        </p:txBody>
      </p:sp>
      <p:sp>
        <p:nvSpPr>
          <p:cNvPr id="7" name="TextBox 6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1:59</a:t>
            </a:r>
            <a:endParaRPr lang="en-US" sz="6500" dirty="0"/>
          </a:p>
        </p:txBody>
      </p:sp>
      <p:sp>
        <p:nvSpPr>
          <p:cNvPr id="8" name="TextBox 7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:57</a:t>
            </a:r>
            <a:endParaRPr lang="en-US" sz="6500" dirty="0"/>
          </a:p>
        </p:txBody>
      </p:sp>
      <p:sp>
        <p:nvSpPr>
          <p:cNvPr id="9" name="TextBox 8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1:51</a:t>
            </a:r>
            <a:endParaRPr lang="en-US" sz="6500" dirty="0"/>
          </a:p>
        </p:txBody>
      </p:sp>
      <p:sp>
        <p:nvSpPr>
          <p:cNvPr id="10" name="TextBox 9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1:55</a:t>
            </a:r>
            <a:endParaRPr lang="en-US" sz="6500" dirty="0"/>
          </a:p>
        </p:txBody>
      </p:sp>
      <p:sp>
        <p:nvSpPr>
          <p:cNvPr id="11" name="TextBox 10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:56</a:t>
            </a:r>
            <a:endParaRPr lang="en-US" sz="6500" dirty="0"/>
          </a:p>
        </p:txBody>
      </p:sp>
      <p:sp>
        <p:nvSpPr>
          <p:cNvPr id="12" name="TextBox 11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1:53</a:t>
            </a:r>
            <a:endParaRPr lang="en-US" sz="6500" dirty="0"/>
          </a:p>
        </p:txBody>
      </p:sp>
      <p:sp>
        <p:nvSpPr>
          <p:cNvPr id="13" name="TextBox 12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1:49</a:t>
            </a:r>
            <a:endParaRPr lang="en-US" sz="6500" dirty="0"/>
          </a:p>
        </p:txBody>
      </p:sp>
      <p:sp>
        <p:nvSpPr>
          <p:cNvPr id="14" name="TextBox 13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1:50</a:t>
            </a:r>
            <a:endParaRPr lang="en-US" sz="6500" dirty="0"/>
          </a:p>
        </p:txBody>
      </p:sp>
      <p:sp>
        <p:nvSpPr>
          <p:cNvPr id="15" name="TextBox 14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1:52</a:t>
            </a:r>
            <a:endParaRPr lang="en-US" sz="6500" dirty="0"/>
          </a:p>
        </p:txBody>
      </p:sp>
      <p:sp>
        <p:nvSpPr>
          <p:cNvPr id="16" name="TextBox 15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1:42</a:t>
            </a:r>
            <a:endParaRPr lang="en-US" sz="6500" dirty="0"/>
          </a:p>
        </p:txBody>
      </p:sp>
      <p:sp>
        <p:nvSpPr>
          <p:cNvPr id="17" name="TextBox 16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1:47</a:t>
            </a:r>
            <a:endParaRPr lang="en-US" sz="6500" dirty="0"/>
          </a:p>
        </p:txBody>
      </p:sp>
      <p:sp>
        <p:nvSpPr>
          <p:cNvPr id="18" name="TextBox 17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1:45</a:t>
            </a:r>
            <a:endParaRPr lang="en-US" sz="6500" dirty="0"/>
          </a:p>
        </p:txBody>
      </p:sp>
      <p:sp>
        <p:nvSpPr>
          <p:cNvPr id="19" name="TextBox 18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1:46</a:t>
            </a:r>
            <a:endParaRPr lang="en-US" sz="6500" dirty="0"/>
          </a:p>
        </p:txBody>
      </p:sp>
      <p:sp>
        <p:nvSpPr>
          <p:cNvPr id="20" name="TextBox 19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1:40</a:t>
            </a:r>
            <a:endParaRPr lang="en-US" sz="6500" dirty="0"/>
          </a:p>
        </p:txBody>
      </p:sp>
      <p:sp>
        <p:nvSpPr>
          <p:cNvPr id="21" name="TextBox 20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:41</a:t>
            </a:r>
            <a:endParaRPr lang="en-US" sz="6500" dirty="0"/>
          </a:p>
        </p:txBody>
      </p:sp>
      <p:sp>
        <p:nvSpPr>
          <p:cNvPr id="22" name="TextBox 21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1:44</a:t>
            </a:r>
            <a:endParaRPr lang="en-US" sz="6500" dirty="0"/>
          </a:p>
        </p:txBody>
      </p:sp>
      <p:sp>
        <p:nvSpPr>
          <p:cNvPr id="23" name="TextBox 22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1:43</a:t>
            </a:r>
            <a:endParaRPr lang="en-US" sz="6500" dirty="0"/>
          </a:p>
        </p:txBody>
      </p:sp>
      <p:sp>
        <p:nvSpPr>
          <p:cNvPr id="24" name="TextBox 23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1:26</a:t>
            </a:r>
            <a:endParaRPr lang="en-US" sz="6500" dirty="0"/>
          </a:p>
        </p:txBody>
      </p:sp>
      <p:sp>
        <p:nvSpPr>
          <p:cNvPr id="25" name="TextBox 24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1:27</a:t>
            </a:r>
            <a:endParaRPr lang="en-US" sz="6500" dirty="0"/>
          </a:p>
        </p:txBody>
      </p:sp>
      <p:sp>
        <p:nvSpPr>
          <p:cNvPr id="26" name="TextBox 25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1:28</a:t>
            </a:r>
            <a:endParaRPr lang="en-US" sz="6500" dirty="0"/>
          </a:p>
        </p:txBody>
      </p:sp>
      <p:sp>
        <p:nvSpPr>
          <p:cNvPr id="28" name="TextBox 27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:29</a:t>
            </a:r>
            <a:endParaRPr lang="en-US" sz="6500" dirty="0"/>
          </a:p>
        </p:txBody>
      </p:sp>
      <p:sp>
        <p:nvSpPr>
          <p:cNvPr id="29" name="TextBox 28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1:31</a:t>
            </a:r>
            <a:endParaRPr lang="en-US" sz="6500" dirty="0"/>
          </a:p>
        </p:txBody>
      </p:sp>
      <p:sp>
        <p:nvSpPr>
          <p:cNvPr id="30" name="TextBox 29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:32</a:t>
            </a:r>
            <a:endParaRPr lang="en-US" sz="6500" dirty="0"/>
          </a:p>
        </p:txBody>
      </p:sp>
      <p:sp>
        <p:nvSpPr>
          <p:cNvPr id="31" name="TextBox 30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1:33</a:t>
            </a:r>
            <a:endParaRPr lang="en-US" sz="6500" dirty="0"/>
          </a:p>
        </p:txBody>
      </p:sp>
      <p:sp>
        <p:nvSpPr>
          <p:cNvPr id="33" name="TextBox 32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1:35</a:t>
            </a:r>
            <a:endParaRPr lang="en-US" sz="6500" dirty="0"/>
          </a:p>
        </p:txBody>
      </p:sp>
      <p:sp>
        <p:nvSpPr>
          <p:cNvPr id="34" name="TextBox 33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1:36</a:t>
            </a:r>
            <a:endParaRPr lang="en-US" sz="6500" dirty="0"/>
          </a:p>
        </p:txBody>
      </p:sp>
      <p:sp>
        <p:nvSpPr>
          <p:cNvPr id="35" name="TextBox 34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1:37</a:t>
            </a:r>
            <a:endParaRPr lang="en-US" sz="6500" dirty="0"/>
          </a:p>
        </p:txBody>
      </p:sp>
      <p:sp>
        <p:nvSpPr>
          <p:cNvPr id="36" name="TextBox 35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1:38</a:t>
            </a:r>
            <a:endParaRPr lang="en-US" sz="6500" dirty="0"/>
          </a:p>
        </p:txBody>
      </p:sp>
      <p:sp>
        <p:nvSpPr>
          <p:cNvPr id="37" name="TextBox 36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1:39</a:t>
            </a:r>
            <a:endParaRPr lang="en-US" sz="6500" dirty="0"/>
          </a:p>
        </p:txBody>
      </p:sp>
      <p:sp>
        <p:nvSpPr>
          <p:cNvPr id="38" name="TextBox 37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1:10</a:t>
            </a:r>
            <a:endParaRPr lang="en-US" sz="6500" dirty="0"/>
          </a:p>
        </p:txBody>
      </p:sp>
      <p:sp>
        <p:nvSpPr>
          <p:cNvPr id="39" name="TextBox 38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1:11</a:t>
            </a:r>
            <a:endParaRPr lang="en-US" sz="6500" dirty="0"/>
          </a:p>
        </p:txBody>
      </p:sp>
      <p:sp>
        <p:nvSpPr>
          <p:cNvPr id="40" name="TextBox 39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1:12</a:t>
            </a:r>
            <a:endParaRPr lang="en-US" sz="6500" dirty="0"/>
          </a:p>
        </p:txBody>
      </p:sp>
      <p:sp>
        <p:nvSpPr>
          <p:cNvPr id="41" name="TextBox 40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1:13</a:t>
            </a:r>
            <a:endParaRPr lang="en-US" sz="6500" dirty="0"/>
          </a:p>
        </p:txBody>
      </p:sp>
      <p:sp>
        <p:nvSpPr>
          <p:cNvPr id="43" name="TextBox 42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:14</a:t>
            </a:r>
            <a:endParaRPr lang="en-US" sz="6500" dirty="0"/>
          </a:p>
        </p:txBody>
      </p:sp>
      <p:sp>
        <p:nvSpPr>
          <p:cNvPr id="44" name="TextBox 43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1:15</a:t>
            </a:r>
            <a:endParaRPr lang="en-US" sz="6500" dirty="0"/>
          </a:p>
        </p:txBody>
      </p:sp>
      <p:sp>
        <p:nvSpPr>
          <p:cNvPr id="45" name="TextBox 44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1:16</a:t>
            </a:r>
            <a:endParaRPr lang="en-US" sz="6500" dirty="0"/>
          </a:p>
        </p:txBody>
      </p:sp>
      <p:sp>
        <p:nvSpPr>
          <p:cNvPr id="46" name="TextBox 45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:17</a:t>
            </a:r>
            <a:endParaRPr lang="en-US" sz="6500" dirty="0"/>
          </a:p>
        </p:txBody>
      </p:sp>
      <p:sp>
        <p:nvSpPr>
          <p:cNvPr id="47" name="TextBox 46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1:18</a:t>
            </a:r>
            <a:endParaRPr lang="en-US" sz="6500" dirty="0"/>
          </a:p>
        </p:txBody>
      </p:sp>
      <p:sp>
        <p:nvSpPr>
          <p:cNvPr id="48" name="TextBox 47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1:19</a:t>
            </a:r>
            <a:endParaRPr lang="en-US" sz="6500" dirty="0"/>
          </a:p>
        </p:txBody>
      </p:sp>
      <p:sp>
        <p:nvSpPr>
          <p:cNvPr id="49" name="TextBox 48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1:20</a:t>
            </a:r>
            <a:endParaRPr lang="en-US" sz="6500" dirty="0"/>
          </a:p>
        </p:txBody>
      </p:sp>
      <p:sp>
        <p:nvSpPr>
          <p:cNvPr id="50" name="TextBox 49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1:21</a:t>
            </a:r>
            <a:endParaRPr lang="en-US" sz="6500" dirty="0"/>
          </a:p>
        </p:txBody>
      </p:sp>
      <p:sp>
        <p:nvSpPr>
          <p:cNvPr id="51" name="TextBox 50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1:22</a:t>
            </a:r>
            <a:endParaRPr lang="en-US" sz="6500" dirty="0"/>
          </a:p>
        </p:txBody>
      </p:sp>
      <p:sp>
        <p:nvSpPr>
          <p:cNvPr id="52" name="TextBox 51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1:23</a:t>
            </a:r>
            <a:endParaRPr lang="en-US" sz="6500" dirty="0"/>
          </a:p>
        </p:txBody>
      </p:sp>
      <p:sp>
        <p:nvSpPr>
          <p:cNvPr id="53" name="TextBox 52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1:24</a:t>
            </a:r>
            <a:endParaRPr lang="en-US" sz="6500" dirty="0"/>
          </a:p>
        </p:txBody>
      </p:sp>
      <p:sp>
        <p:nvSpPr>
          <p:cNvPr id="54" name="TextBox 53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1:25</a:t>
            </a:r>
            <a:endParaRPr lang="en-US" sz="6500" dirty="0"/>
          </a:p>
        </p:txBody>
      </p:sp>
      <p:sp>
        <p:nvSpPr>
          <p:cNvPr id="56" name="TextBox 55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1:01</a:t>
            </a:r>
            <a:endParaRPr lang="en-US" sz="6500" dirty="0"/>
          </a:p>
        </p:txBody>
      </p:sp>
      <p:sp>
        <p:nvSpPr>
          <p:cNvPr id="57" name="TextBox 56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1:02</a:t>
            </a:r>
            <a:endParaRPr lang="en-US" sz="6500" dirty="0"/>
          </a:p>
        </p:txBody>
      </p:sp>
      <p:sp>
        <p:nvSpPr>
          <p:cNvPr id="58" name="TextBox 57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1:03</a:t>
            </a:r>
            <a:endParaRPr lang="en-US" sz="6500" dirty="0"/>
          </a:p>
        </p:txBody>
      </p:sp>
      <p:sp>
        <p:nvSpPr>
          <p:cNvPr id="59" name="TextBox 58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1:04</a:t>
            </a:r>
            <a:endParaRPr lang="en-US" sz="6500" dirty="0"/>
          </a:p>
        </p:txBody>
      </p:sp>
      <p:sp>
        <p:nvSpPr>
          <p:cNvPr id="61" name="TextBox 60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1:06</a:t>
            </a:r>
            <a:endParaRPr lang="en-US" sz="6500" dirty="0"/>
          </a:p>
        </p:txBody>
      </p:sp>
      <p:sp>
        <p:nvSpPr>
          <p:cNvPr id="62" name="TextBox 61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1:07</a:t>
            </a:r>
            <a:endParaRPr lang="en-US" sz="6500" dirty="0"/>
          </a:p>
        </p:txBody>
      </p:sp>
      <p:sp>
        <p:nvSpPr>
          <p:cNvPr id="64" name="TextBox 63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:09</a:t>
            </a:r>
            <a:endParaRPr lang="en-US" sz="65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1:48</a:t>
            </a:r>
            <a:endParaRPr lang="en-US" sz="6500" dirty="0"/>
          </a:p>
        </p:txBody>
      </p:sp>
      <p:sp>
        <p:nvSpPr>
          <p:cNvPr id="128" name="TextBox 127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1:34</a:t>
            </a:r>
            <a:endParaRPr lang="en-US" sz="6500" dirty="0"/>
          </a:p>
        </p:txBody>
      </p:sp>
      <p:sp>
        <p:nvSpPr>
          <p:cNvPr id="129" name="TextBox 128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1:30</a:t>
            </a:r>
            <a:endParaRPr lang="en-US" sz="6500" dirty="0"/>
          </a:p>
        </p:txBody>
      </p:sp>
      <p:sp>
        <p:nvSpPr>
          <p:cNvPr id="130" name="TextBox 129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/>
              <a:t>1</a:t>
            </a:r>
            <a:r>
              <a:rPr lang="en-US" sz="6500" dirty="0" smtClean="0"/>
              <a:t>:08</a:t>
            </a:r>
            <a:endParaRPr lang="en-US" sz="6500" dirty="0"/>
          </a:p>
        </p:txBody>
      </p:sp>
      <p:sp>
        <p:nvSpPr>
          <p:cNvPr id="131" name="TextBox 130"/>
          <p:cNvSpPr txBox="1"/>
          <p:nvPr/>
        </p:nvSpPr>
        <p:spPr>
          <a:xfrm>
            <a:off x="7097889" y="5600075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1:05</a:t>
            </a:r>
            <a:endParaRPr lang="en-US" sz="6500" dirty="0"/>
          </a:p>
        </p:txBody>
      </p:sp>
      <p:sp>
        <p:nvSpPr>
          <p:cNvPr id="65" name="TextBox 64"/>
          <p:cNvSpPr txBox="1"/>
          <p:nvPr/>
        </p:nvSpPr>
        <p:spPr>
          <a:xfrm>
            <a:off x="313377" y="265653"/>
            <a:ext cx="8562379" cy="36009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smtClean="0"/>
              <a:t>Do Now: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2800" dirty="0"/>
              <a:t>Take out last night’s HW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2800" dirty="0"/>
              <a:t>Write down today’s objective in your notebook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2800" dirty="0"/>
              <a:t>The picture below shows three different blocks. Which block is most densely </a:t>
            </a:r>
            <a:r>
              <a:rPr lang="en-US" sz="2800" dirty="0" smtClean="0"/>
              <a:t>populated? </a:t>
            </a:r>
            <a:r>
              <a:rPr lang="en-US" sz="2800" dirty="0"/>
              <a:t>Draw a picture of the least dense and most dense blocks in your notebook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7475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0">
        <p:cut/>
      </p:transition>
    </mc:Choice>
    <mc:Fallback xmlns="">
      <p:transition xmlns:p14="http://schemas.microsoft.com/office/powerpoint/2010/main" advClick="0" advTm="0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1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1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1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1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1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10"/>
                            </p:stCondLst>
                            <p:childTnLst>
                              <p:par>
                                <p:cTn id="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1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10"/>
                            </p:stCondLst>
                            <p:childTnLst>
                              <p:par>
                                <p:cTn id="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1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1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1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1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1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10"/>
                            </p:stCondLst>
                            <p:childTnLst>
                              <p:par>
                                <p:cTn id="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1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1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1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10"/>
                            </p:stCondLst>
                            <p:childTnLst>
                              <p:par>
                                <p:cTn id="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1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10"/>
                            </p:stCondLst>
                            <p:childTnLst>
                              <p:par>
                                <p:cTn id="7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01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10"/>
                            </p:stCondLst>
                            <p:childTnLst>
                              <p:par>
                                <p:cTn id="7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01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010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01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010"/>
                            </p:stCondLst>
                            <p:childTnLst>
                              <p:par>
                                <p:cTn id="8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401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4010"/>
                            </p:stCondLst>
                            <p:childTnLst>
                              <p:par>
                                <p:cTn id="9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1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10"/>
                            </p:stCondLst>
                            <p:childTnLst>
                              <p:par>
                                <p:cTn id="10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701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7010"/>
                            </p:stCondLst>
                            <p:childTnLst>
                              <p:par>
                                <p:cTn id="11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10"/>
                            </p:stCondLst>
                            <p:childTnLst>
                              <p:par>
                                <p:cTn id="1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10"/>
                            </p:stCondLst>
                            <p:childTnLst>
                              <p:par>
                                <p:cTn id="13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201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2010"/>
                            </p:stCondLst>
                            <p:childTnLst>
                              <p:par>
                                <p:cTn id="14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5010"/>
                            </p:stCondLst>
                            <p:childTnLst>
                              <p:par>
                                <p:cTn id="1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5010"/>
                            </p:stCondLst>
                            <p:childTnLst>
                              <p:par>
                                <p:cTn id="16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7010"/>
                            </p:stCondLst>
                            <p:childTnLst>
                              <p:par>
                                <p:cTn id="1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7010"/>
                            </p:stCondLst>
                            <p:childTnLst>
                              <p:par>
                                <p:cTn id="17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0010"/>
                            </p:stCondLst>
                            <p:childTnLst>
                              <p:par>
                                <p:cTn id="1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30010"/>
                            </p:stCondLst>
                            <p:childTnLst>
                              <p:par>
                                <p:cTn id="19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32010"/>
                            </p:stCondLst>
                            <p:childTnLst>
                              <p:par>
                                <p:cTn id="1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32010"/>
                            </p:stCondLst>
                            <p:childTnLst>
                              <p:par>
                                <p:cTn id="20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35010"/>
                            </p:stCondLst>
                            <p:childTnLst>
                              <p:par>
                                <p:cTn id="2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35010"/>
                            </p:stCondLst>
                            <p:childTnLst>
                              <p:par>
                                <p:cTn id="22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37010"/>
                            </p:stCondLst>
                            <p:childTnLst>
                              <p:par>
                                <p:cTn id="2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37010"/>
                            </p:stCondLst>
                            <p:childTnLst>
                              <p:par>
                                <p:cTn id="23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40010"/>
                            </p:stCondLst>
                            <p:childTnLst>
                              <p:par>
                                <p:cTn id="2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40010"/>
                            </p:stCondLst>
                            <p:childTnLst>
                              <p:par>
                                <p:cTn id="25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42010"/>
                            </p:stCondLst>
                            <p:childTnLst>
                              <p:par>
                                <p:cTn id="2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42010"/>
                            </p:stCondLst>
                            <p:childTnLst>
                              <p:par>
                                <p:cTn id="26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45010"/>
                            </p:stCondLst>
                            <p:childTnLst>
                              <p:par>
                                <p:cTn id="2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45010"/>
                            </p:stCondLst>
                            <p:childTnLst>
                              <p:par>
                                <p:cTn id="28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47010"/>
                            </p:stCondLst>
                            <p:childTnLst>
                              <p:par>
                                <p:cTn id="2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47010"/>
                            </p:stCondLst>
                            <p:childTnLst>
                              <p:par>
                                <p:cTn id="29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50010"/>
                            </p:stCondLst>
                            <p:childTnLst>
                              <p:par>
                                <p:cTn id="3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50010"/>
                            </p:stCondLst>
                            <p:childTnLst>
                              <p:par>
                                <p:cTn id="3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52010"/>
                            </p:stCondLst>
                            <p:childTnLst>
                              <p:par>
                                <p:cTn id="3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52010"/>
                            </p:stCondLst>
                            <p:childTnLst>
                              <p:par>
                                <p:cTn id="3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>
                            <p:stCondLst>
                              <p:cond delay="55010"/>
                            </p:stCondLst>
                            <p:childTnLst>
                              <p:par>
                                <p:cTn id="3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55010"/>
                            </p:stCondLst>
                            <p:childTnLst>
                              <p:par>
                                <p:cTn id="3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57010"/>
                            </p:stCondLst>
                            <p:childTnLst>
                              <p:par>
                                <p:cTn id="3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57010"/>
                            </p:stCondLst>
                            <p:childTnLst>
                              <p:par>
                                <p:cTn id="3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3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  <p:bldP spid="61" grpId="0"/>
      <p:bldP spid="61" grpId="1"/>
      <p:bldP spid="62" grpId="0"/>
      <p:bldP spid="62" grpId="1"/>
      <p:bldP spid="64" grpId="0"/>
      <p:bldP spid="64" grpId="1"/>
      <p:bldP spid="126" grpId="0"/>
      <p:bldP spid="126" grpId="1"/>
      <p:bldP spid="128" grpId="0"/>
      <p:bldP spid="128" grpId="1"/>
      <p:bldP spid="129" grpId="0"/>
      <p:bldP spid="129" grpId="1"/>
      <p:bldP spid="130" grpId="0"/>
      <p:bldP spid="130" grpId="1"/>
      <p:bldP spid="131" grpId="0"/>
      <p:bldP spid="131" grpId="1"/>
      <p:bldP spid="6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50" y="3150668"/>
            <a:ext cx="7280280" cy="37073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1:00</a:t>
            </a:r>
            <a:endParaRPr lang="en-US" sz="6500" dirty="0"/>
          </a:p>
        </p:txBody>
      </p:sp>
      <p:sp>
        <p:nvSpPr>
          <p:cNvPr id="5" name="TextBox 4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:54</a:t>
            </a:r>
            <a:endParaRPr lang="en-US" sz="6500" dirty="0"/>
          </a:p>
        </p:txBody>
      </p:sp>
      <p:sp>
        <p:nvSpPr>
          <p:cNvPr id="6" name="TextBox 5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:58</a:t>
            </a:r>
            <a:endParaRPr lang="en-US" sz="6500" dirty="0"/>
          </a:p>
        </p:txBody>
      </p:sp>
      <p:sp>
        <p:nvSpPr>
          <p:cNvPr id="7" name="TextBox 6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:59</a:t>
            </a:r>
            <a:endParaRPr lang="en-US" sz="6500" dirty="0"/>
          </a:p>
        </p:txBody>
      </p:sp>
      <p:sp>
        <p:nvSpPr>
          <p:cNvPr id="8" name="TextBox 7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:57</a:t>
            </a:r>
            <a:endParaRPr lang="en-US" sz="6500" dirty="0"/>
          </a:p>
        </p:txBody>
      </p:sp>
      <p:sp>
        <p:nvSpPr>
          <p:cNvPr id="9" name="TextBox 8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:51</a:t>
            </a:r>
            <a:endParaRPr lang="en-US" sz="6500" dirty="0"/>
          </a:p>
        </p:txBody>
      </p:sp>
      <p:sp>
        <p:nvSpPr>
          <p:cNvPr id="10" name="TextBox 9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:55</a:t>
            </a:r>
            <a:endParaRPr lang="en-US" sz="6500" dirty="0"/>
          </a:p>
        </p:txBody>
      </p:sp>
      <p:sp>
        <p:nvSpPr>
          <p:cNvPr id="11" name="TextBox 10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:56</a:t>
            </a:r>
            <a:endParaRPr lang="en-US" sz="6500" dirty="0"/>
          </a:p>
        </p:txBody>
      </p:sp>
      <p:sp>
        <p:nvSpPr>
          <p:cNvPr id="12" name="TextBox 11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:53</a:t>
            </a:r>
            <a:endParaRPr lang="en-US" sz="6500" dirty="0"/>
          </a:p>
        </p:txBody>
      </p:sp>
      <p:sp>
        <p:nvSpPr>
          <p:cNvPr id="13" name="TextBox 12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:49</a:t>
            </a:r>
            <a:endParaRPr lang="en-US" sz="6500" dirty="0"/>
          </a:p>
        </p:txBody>
      </p:sp>
      <p:sp>
        <p:nvSpPr>
          <p:cNvPr id="14" name="TextBox 13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:50</a:t>
            </a:r>
            <a:endParaRPr lang="en-US" sz="6500" dirty="0"/>
          </a:p>
        </p:txBody>
      </p:sp>
      <p:sp>
        <p:nvSpPr>
          <p:cNvPr id="15" name="TextBox 14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:52</a:t>
            </a:r>
            <a:endParaRPr lang="en-US" sz="6500" dirty="0"/>
          </a:p>
        </p:txBody>
      </p:sp>
      <p:sp>
        <p:nvSpPr>
          <p:cNvPr id="16" name="TextBox 15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:42</a:t>
            </a:r>
            <a:endParaRPr lang="en-US" sz="6500" dirty="0"/>
          </a:p>
        </p:txBody>
      </p:sp>
      <p:sp>
        <p:nvSpPr>
          <p:cNvPr id="17" name="TextBox 16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:47</a:t>
            </a:r>
            <a:endParaRPr lang="en-US" sz="6500" dirty="0"/>
          </a:p>
        </p:txBody>
      </p:sp>
      <p:sp>
        <p:nvSpPr>
          <p:cNvPr id="18" name="TextBox 17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:45</a:t>
            </a:r>
            <a:endParaRPr lang="en-US" sz="6500" dirty="0"/>
          </a:p>
        </p:txBody>
      </p:sp>
      <p:sp>
        <p:nvSpPr>
          <p:cNvPr id="19" name="TextBox 18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:46</a:t>
            </a:r>
            <a:endParaRPr lang="en-US" sz="6500" dirty="0"/>
          </a:p>
        </p:txBody>
      </p:sp>
      <p:sp>
        <p:nvSpPr>
          <p:cNvPr id="20" name="TextBox 19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:40</a:t>
            </a:r>
            <a:endParaRPr lang="en-US" sz="6500" dirty="0"/>
          </a:p>
        </p:txBody>
      </p:sp>
      <p:sp>
        <p:nvSpPr>
          <p:cNvPr id="21" name="TextBox 20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:41</a:t>
            </a:r>
            <a:endParaRPr lang="en-US" sz="6500" dirty="0"/>
          </a:p>
        </p:txBody>
      </p:sp>
      <p:sp>
        <p:nvSpPr>
          <p:cNvPr id="22" name="TextBox 21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:44</a:t>
            </a:r>
            <a:endParaRPr lang="en-US" sz="6500" dirty="0"/>
          </a:p>
        </p:txBody>
      </p:sp>
      <p:sp>
        <p:nvSpPr>
          <p:cNvPr id="23" name="TextBox 22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:43</a:t>
            </a:r>
            <a:endParaRPr lang="en-US" sz="6500" dirty="0"/>
          </a:p>
        </p:txBody>
      </p:sp>
      <p:sp>
        <p:nvSpPr>
          <p:cNvPr id="24" name="TextBox 23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:26</a:t>
            </a:r>
            <a:endParaRPr lang="en-US" sz="6500" dirty="0"/>
          </a:p>
        </p:txBody>
      </p:sp>
      <p:sp>
        <p:nvSpPr>
          <p:cNvPr id="25" name="TextBox 24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:27</a:t>
            </a:r>
            <a:endParaRPr lang="en-US" sz="6500" dirty="0"/>
          </a:p>
        </p:txBody>
      </p:sp>
      <p:sp>
        <p:nvSpPr>
          <p:cNvPr id="26" name="TextBox 25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:28</a:t>
            </a:r>
            <a:endParaRPr lang="en-US" sz="6500" dirty="0"/>
          </a:p>
        </p:txBody>
      </p:sp>
      <p:sp>
        <p:nvSpPr>
          <p:cNvPr id="28" name="TextBox 27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:29</a:t>
            </a:r>
            <a:endParaRPr lang="en-US" sz="6500" dirty="0"/>
          </a:p>
        </p:txBody>
      </p:sp>
      <p:sp>
        <p:nvSpPr>
          <p:cNvPr id="29" name="TextBox 28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:31</a:t>
            </a:r>
            <a:endParaRPr lang="en-US" sz="6500" dirty="0"/>
          </a:p>
        </p:txBody>
      </p:sp>
      <p:sp>
        <p:nvSpPr>
          <p:cNvPr id="30" name="TextBox 29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:32</a:t>
            </a:r>
            <a:endParaRPr lang="en-US" sz="6500" dirty="0"/>
          </a:p>
        </p:txBody>
      </p:sp>
      <p:sp>
        <p:nvSpPr>
          <p:cNvPr id="31" name="TextBox 30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:33</a:t>
            </a:r>
            <a:endParaRPr lang="en-US" sz="6500" dirty="0"/>
          </a:p>
        </p:txBody>
      </p:sp>
      <p:sp>
        <p:nvSpPr>
          <p:cNvPr id="33" name="TextBox 32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:35</a:t>
            </a:r>
            <a:endParaRPr lang="en-US" sz="6500" dirty="0"/>
          </a:p>
        </p:txBody>
      </p:sp>
      <p:sp>
        <p:nvSpPr>
          <p:cNvPr id="34" name="TextBox 33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:36</a:t>
            </a:r>
            <a:endParaRPr lang="en-US" sz="6500" dirty="0"/>
          </a:p>
        </p:txBody>
      </p:sp>
      <p:sp>
        <p:nvSpPr>
          <p:cNvPr id="35" name="TextBox 34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:37</a:t>
            </a:r>
            <a:endParaRPr lang="en-US" sz="6500" dirty="0"/>
          </a:p>
        </p:txBody>
      </p:sp>
      <p:sp>
        <p:nvSpPr>
          <p:cNvPr id="36" name="TextBox 35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:38</a:t>
            </a:r>
            <a:endParaRPr lang="en-US" sz="6500" dirty="0"/>
          </a:p>
        </p:txBody>
      </p:sp>
      <p:sp>
        <p:nvSpPr>
          <p:cNvPr id="37" name="TextBox 36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:39</a:t>
            </a:r>
            <a:endParaRPr lang="en-US" sz="6500" dirty="0"/>
          </a:p>
        </p:txBody>
      </p:sp>
      <p:sp>
        <p:nvSpPr>
          <p:cNvPr id="38" name="TextBox 37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:10</a:t>
            </a:r>
            <a:endParaRPr lang="en-US" sz="6500" dirty="0"/>
          </a:p>
        </p:txBody>
      </p:sp>
      <p:sp>
        <p:nvSpPr>
          <p:cNvPr id="39" name="TextBox 38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:11</a:t>
            </a:r>
            <a:endParaRPr lang="en-US" sz="6500" dirty="0"/>
          </a:p>
        </p:txBody>
      </p:sp>
      <p:sp>
        <p:nvSpPr>
          <p:cNvPr id="40" name="TextBox 39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:12</a:t>
            </a:r>
            <a:endParaRPr lang="en-US" sz="6500" dirty="0"/>
          </a:p>
        </p:txBody>
      </p:sp>
      <p:sp>
        <p:nvSpPr>
          <p:cNvPr id="41" name="TextBox 40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:13</a:t>
            </a:r>
            <a:endParaRPr lang="en-US" sz="6500" dirty="0"/>
          </a:p>
        </p:txBody>
      </p:sp>
      <p:sp>
        <p:nvSpPr>
          <p:cNvPr id="43" name="TextBox 42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:14</a:t>
            </a:r>
            <a:endParaRPr lang="en-US" sz="6500" dirty="0"/>
          </a:p>
        </p:txBody>
      </p:sp>
      <p:sp>
        <p:nvSpPr>
          <p:cNvPr id="44" name="TextBox 43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:15</a:t>
            </a:r>
            <a:endParaRPr lang="en-US" sz="6500" dirty="0"/>
          </a:p>
        </p:txBody>
      </p:sp>
      <p:sp>
        <p:nvSpPr>
          <p:cNvPr id="45" name="TextBox 44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:16</a:t>
            </a:r>
            <a:endParaRPr lang="en-US" sz="6500" dirty="0"/>
          </a:p>
        </p:txBody>
      </p:sp>
      <p:sp>
        <p:nvSpPr>
          <p:cNvPr id="46" name="TextBox 45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:17</a:t>
            </a:r>
            <a:endParaRPr lang="en-US" sz="6500" dirty="0"/>
          </a:p>
        </p:txBody>
      </p:sp>
      <p:sp>
        <p:nvSpPr>
          <p:cNvPr id="47" name="TextBox 46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:18</a:t>
            </a:r>
            <a:endParaRPr lang="en-US" sz="6500" dirty="0"/>
          </a:p>
        </p:txBody>
      </p:sp>
      <p:sp>
        <p:nvSpPr>
          <p:cNvPr id="48" name="TextBox 47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:19</a:t>
            </a:r>
            <a:endParaRPr lang="en-US" sz="6500" dirty="0"/>
          </a:p>
        </p:txBody>
      </p:sp>
      <p:sp>
        <p:nvSpPr>
          <p:cNvPr id="49" name="TextBox 48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:20</a:t>
            </a:r>
            <a:endParaRPr lang="en-US" sz="6500" dirty="0"/>
          </a:p>
        </p:txBody>
      </p:sp>
      <p:sp>
        <p:nvSpPr>
          <p:cNvPr id="50" name="TextBox 49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:21</a:t>
            </a:r>
            <a:endParaRPr lang="en-US" sz="6500" dirty="0"/>
          </a:p>
        </p:txBody>
      </p:sp>
      <p:sp>
        <p:nvSpPr>
          <p:cNvPr id="51" name="TextBox 50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:22</a:t>
            </a:r>
            <a:endParaRPr lang="en-US" sz="6500" dirty="0"/>
          </a:p>
        </p:txBody>
      </p:sp>
      <p:sp>
        <p:nvSpPr>
          <p:cNvPr id="52" name="TextBox 51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:23</a:t>
            </a:r>
            <a:endParaRPr lang="en-US" sz="6500" dirty="0"/>
          </a:p>
        </p:txBody>
      </p:sp>
      <p:sp>
        <p:nvSpPr>
          <p:cNvPr id="53" name="TextBox 52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:24</a:t>
            </a:r>
            <a:endParaRPr lang="en-US" sz="6500" dirty="0"/>
          </a:p>
        </p:txBody>
      </p:sp>
      <p:sp>
        <p:nvSpPr>
          <p:cNvPr id="54" name="TextBox 53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:25</a:t>
            </a:r>
            <a:endParaRPr lang="en-US" sz="6500" dirty="0"/>
          </a:p>
        </p:txBody>
      </p:sp>
      <p:sp>
        <p:nvSpPr>
          <p:cNvPr id="56" name="TextBox 55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:01</a:t>
            </a:r>
            <a:endParaRPr lang="en-US" sz="6500" dirty="0"/>
          </a:p>
        </p:txBody>
      </p:sp>
      <p:sp>
        <p:nvSpPr>
          <p:cNvPr id="57" name="TextBox 56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:02</a:t>
            </a:r>
            <a:endParaRPr lang="en-US" sz="6500" dirty="0"/>
          </a:p>
        </p:txBody>
      </p:sp>
      <p:sp>
        <p:nvSpPr>
          <p:cNvPr id="58" name="TextBox 57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:03</a:t>
            </a:r>
            <a:endParaRPr lang="en-US" sz="6500" dirty="0"/>
          </a:p>
        </p:txBody>
      </p:sp>
      <p:sp>
        <p:nvSpPr>
          <p:cNvPr id="59" name="TextBox 58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:04</a:t>
            </a:r>
            <a:endParaRPr lang="en-US" sz="6500" dirty="0"/>
          </a:p>
        </p:txBody>
      </p:sp>
      <p:sp>
        <p:nvSpPr>
          <p:cNvPr id="61" name="TextBox 60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:06</a:t>
            </a:r>
            <a:endParaRPr lang="en-US" sz="6500" dirty="0"/>
          </a:p>
        </p:txBody>
      </p:sp>
      <p:sp>
        <p:nvSpPr>
          <p:cNvPr id="62" name="TextBox 61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:07</a:t>
            </a:r>
            <a:endParaRPr lang="en-US" sz="6500" dirty="0"/>
          </a:p>
        </p:txBody>
      </p:sp>
      <p:sp>
        <p:nvSpPr>
          <p:cNvPr id="64" name="TextBox 63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:09</a:t>
            </a:r>
            <a:endParaRPr lang="en-US" sz="65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:48</a:t>
            </a:r>
            <a:endParaRPr lang="en-US" sz="6500" dirty="0"/>
          </a:p>
        </p:txBody>
      </p:sp>
      <p:sp>
        <p:nvSpPr>
          <p:cNvPr id="128" name="TextBox 127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:34</a:t>
            </a:r>
            <a:endParaRPr lang="en-US" sz="6500" dirty="0"/>
          </a:p>
        </p:txBody>
      </p:sp>
      <p:sp>
        <p:nvSpPr>
          <p:cNvPr id="129" name="TextBox 128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:30</a:t>
            </a:r>
            <a:endParaRPr lang="en-US" sz="6500" dirty="0"/>
          </a:p>
        </p:txBody>
      </p:sp>
      <p:sp>
        <p:nvSpPr>
          <p:cNvPr id="130" name="TextBox 129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:08</a:t>
            </a:r>
            <a:endParaRPr lang="en-US" sz="6500" dirty="0"/>
          </a:p>
        </p:txBody>
      </p:sp>
      <p:sp>
        <p:nvSpPr>
          <p:cNvPr id="131" name="TextBox 130"/>
          <p:cNvSpPr txBox="1"/>
          <p:nvPr/>
        </p:nvSpPr>
        <p:spPr>
          <a:xfrm>
            <a:off x="7090834" y="5583143"/>
            <a:ext cx="18908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/>
              <a:t>:05</a:t>
            </a:r>
            <a:endParaRPr lang="en-US" sz="6500" dirty="0"/>
          </a:p>
        </p:txBody>
      </p:sp>
      <p:sp>
        <p:nvSpPr>
          <p:cNvPr id="63" name="TextBox 62"/>
          <p:cNvSpPr txBox="1"/>
          <p:nvPr/>
        </p:nvSpPr>
        <p:spPr>
          <a:xfrm>
            <a:off x="769056" y="1968311"/>
            <a:ext cx="7704667" cy="16312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0000" dirty="0" smtClean="0"/>
              <a:t>TIME </a:t>
            </a:r>
            <a:r>
              <a:rPr lang="en-US" sz="10000" dirty="0"/>
              <a:t>I</a:t>
            </a:r>
            <a:r>
              <a:rPr lang="en-US" sz="10000" dirty="0" smtClean="0"/>
              <a:t>S UP!</a:t>
            </a:r>
            <a:endParaRPr lang="en-US" sz="10000" dirty="0"/>
          </a:p>
        </p:txBody>
      </p:sp>
      <p:sp>
        <p:nvSpPr>
          <p:cNvPr id="65" name="TextBox 64"/>
          <p:cNvSpPr txBox="1"/>
          <p:nvPr/>
        </p:nvSpPr>
        <p:spPr>
          <a:xfrm>
            <a:off x="335761" y="288346"/>
            <a:ext cx="8437808" cy="36009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smtClean="0"/>
              <a:t>Do Now: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2800" dirty="0"/>
              <a:t>Take out last night’s HW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2800" dirty="0"/>
              <a:t>Write down today’s objective in your notebook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2800" dirty="0"/>
              <a:t>The picture below shows three different blocks. Which block is most densely populated</a:t>
            </a:r>
            <a:r>
              <a:rPr lang="en-US" sz="2800" dirty="0" smtClean="0"/>
              <a:t>? </a:t>
            </a:r>
            <a:r>
              <a:rPr lang="en-US" sz="2800" dirty="0"/>
              <a:t>Draw a picture of the least dense and most dense blocks in your </a:t>
            </a:r>
            <a:r>
              <a:rPr lang="en-US" sz="2800" dirty="0" smtClean="0"/>
              <a:t>notebook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7475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cut/>
      </p:transition>
    </mc:Choice>
    <mc:Fallback xmlns="">
      <p:transition xmlns:p14="http://schemas.microsoft.com/office/powerpoint/2010/main" advClick="0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1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1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1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1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1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10"/>
                            </p:stCondLst>
                            <p:childTnLst>
                              <p:par>
                                <p:cTn id="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1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10"/>
                            </p:stCondLst>
                            <p:childTnLst>
                              <p:par>
                                <p:cTn id="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1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1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1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1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1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10"/>
                            </p:stCondLst>
                            <p:childTnLst>
                              <p:par>
                                <p:cTn id="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1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1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1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10"/>
                            </p:stCondLst>
                            <p:childTnLst>
                              <p:par>
                                <p:cTn id="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1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10"/>
                            </p:stCondLst>
                            <p:childTnLst>
                              <p:par>
                                <p:cTn id="7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01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10"/>
                            </p:stCondLst>
                            <p:childTnLst>
                              <p:par>
                                <p:cTn id="7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01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010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01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010"/>
                            </p:stCondLst>
                            <p:childTnLst>
                              <p:par>
                                <p:cTn id="8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401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4010"/>
                            </p:stCondLst>
                            <p:childTnLst>
                              <p:par>
                                <p:cTn id="9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1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10"/>
                            </p:stCondLst>
                            <p:childTnLst>
                              <p:par>
                                <p:cTn id="10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6010"/>
                            </p:stCondLst>
                            <p:childTnLst>
                              <p:par>
                                <p:cTn id="10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701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7010"/>
                            </p:stCondLst>
                            <p:childTnLst>
                              <p:par>
                                <p:cTn id="11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8010"/>
                            </p:stCondLst>
                            <p:childTnLst>
                              <p:par>
                                <p:cTn id="11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9010"/>
                            </p:stCondLst>
                            <p:childTnLst>
                              <p:par>
                                <p:cTn id="12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10"/>
                            </p:stCondLst>
                            <p:childTnLst>
                              <p:par>
                                <p:cTn id="1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10"/>
                            </p:stCondLst>
                            <p:childTnLst>
                              <p:par>
                                <p:cTn id="13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1010"/>
                            </p:stCondLst>
                            <p:childTnLst>
                              <p:par>
                                <p:cTn id="13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201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2010"/>
                            </p:stCondLst>
                            <p:childTnLst>
                              <p:par>
                                <p:cTn id="14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3010"/>
                            </p:stCondLst>
                            <p:childTnLst>
                              <p:par>
                                <p:cTn id="14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4010"/>
                            </p:stCondLst>
                            <p:childTnLst>
                              <p:par>
                                <p:cTn id="15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5010"/>
                            </p:stCondLst>
                            <p:childTnLst>
                              <p:par>
                                <p:cTn id="1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5010"/>
                            </p:stCondLst>
                            <p:childTnLst>
                              <p:par>
                                <p:cTn id="16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6010"/>
                            </p:stCondLst>
                            <p:childTnLst>
                              <p:par>
                                <p:cTn id="16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7010"/>
                            </p:stCondLst>
                            <p:childTnLst>
                              <p:par>
                                <p:cTn id="1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7010"/>
                            </p:stCondLst>
                            <p:childTnLst>
                              <p:par>
                                <p:cTn id="17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8010"/>
                            </p:stCondLst>
                            <p:childTnLst>
                              <p:par>
                                <p:cTn id="17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29010"/>
                            </p:stCondLst>
                            <p:childTnLst>
                              <p:par>
                                <p:cTn id="18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0010"/>
                            </p:stCondLst>
                            <p:childTnLst>
                              <p:par>
                                <p:cTn id="1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30010"/>
                            </p:stCondLst>
                            <p:childTnLst>
                              <p:par>
                                <p:cTn id="19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31010"/>
                            </p:stCondLst>
                            <p:childTnLst>
                              <p:par>
                                <p:cTn id="19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32010"/>
                            </p:stCondLst>
                            <p:childTnLst>
                              <p:par>
                                <p:cTn id="1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32010"/>
                            </p:stCondLst>
                            <p:childTnLst>
                              <p:par>
                                <p:cTn id="20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33010"/>
                            </p:stCondLst>
                            <p:childTnLst>
                              <p:par>
                                <p:cTn id="20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34010"/>
                            </p:stCondLst>
                            <p:childTnLst>
                              <p:par>
                                <p:cTn id="21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35010"/>
                            </p:stCondLst>
                            <p:childTnLst>
                              <p:par>
                                <p:cTn id="2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35010"/>
                            </p:stCondLst>
                            <p:childTnLst>
                              <p:par>
                                <p:cTn id="22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6010"/>
                            </p:stCondLst>
                            <p:childTnLst>
                              <p:par>
                                <p:cTn id="22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37010"/>
                            </p:stCondLst>
                            <p:childTnLst>
                              <p:par>
                                <p:cTn id="2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37010"/>
                            </p:stCondLst>
                            <p:childTnLst>
                              <p:par>
                                <p:cTn id="23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38010"/>
                            </p:stCondLst>
                            <p:childTnLst>
                              <p:par>
                                <p:cTn id="23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39010"/>
                            </p:stCondLst>
                            <p:childTnLst>
                              <p:par>
                                <p:cTn id="24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40010"/>
                            </p:stCondLst>
                            <p:childTnLst>
                              <p:par>
                                <p:cTn id="2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40010"/>
                            </p:stCondLst>
                            <p:childTnLst>
                              <p:par>
                                <p:cTn id="25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41010"/>
                            </p:stCondLst>
                            <p:childTnLst>
                              <p:par>
                                <p:cTn id="25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42010"/>
                            </p:stCondLst>
                            <p:childTnLst>
                              <p:par>
                                <p:cTn id="2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42010"/>
                            </p:stCondLst>
                            <p:childTnLst>
                              <p:par>
                                <p:cTn id="26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43010"/>
                            </p:stCondLst>
                            <p:childTnLst>
                              <p:par>
                                <p:cTn id="26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44010"/>
                            </p:stCondLst>
                            <p:childTnLst>
                              <p:par>
                                <p:cTn id="27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45010"/>
                            </p:stCondLst>
                            <p:childTnLst>
                              <p:par>
                                <p:cTn id="2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45010"/>
                            </p:stCondLst>
                            <p:childTnLst>
                              <p:par>
                                <p:cTn id="28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46010"/>
                            </p:stCondLst>
                            <p:childTnLst>
                              <p:par>
                                <p:cTn id="28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47010"/>
                            </p:stCondLst>
                            <p:childTnLst>
                              <p:par>
                                <p:cTn id="2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47010"/>
                            </p:stCondLst>
                            <p:childTnLst>
                              <p:par>
                                <p:cTn id="29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48010"/>
                            </p:stCondLst>
                            <p:childTnLst>
                              <p:par>
                                <p:cTn id="29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49010"/>
                            </p:stCondLst>
                            <p:childTnLst>
                              <p:par>
                                <p:cTn id="30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50010"/>
                            </p:stCondLst>
                            <p:childTnLst>
                              <p:par>
                                <p:cTn id="3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50010"/>
                            </p:stCondLst>
                            <p:childTnLst>
                              <p:par>
                                <p:cTn id="3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51010"/>
                            </p:stCondLst>
                            <p:childTnLst>
                              <p:par>
                                <p:cTn id="31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52010"/>
                            </p:stCondLst>
                            <p:childTnLst>
                              <p:par>
                                <p:cTn id="3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52010"/>
                            </p:stCondLst>
                            <p:childTnLst>
                              <p:par>
                                <p:cTn id="32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53010"/>
                            </p:stCondLst>
                            <p:childTnLst>
                              <p:par>
                                <p:cTn id="32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54010"/>
                            </p:stCondLst>
                            <p:childTnLst>
                              <p:par>
                                <p:cTn id="33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>
                            <p:stCondLst>
                              <p:cond delay="55010"/>
                            </p:stCondLst>
                            <p:childTnLst>
                              <p:par>
                                <p:cTn id="3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55010"/>
                            </p:stCondLst>
                            <p:childTnLst>
                              <p:par>
                                <p:cTn id="34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56010"/>
                            </p:stCondLst>
                            <p:childTnLst>
                              <p:par>
                                <p:cTn id="3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57010"/>
                            </p:stCondLst>
                            <p:childTnLst>
                              <p:par>
                                <p:cTn id="3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57010"/>
                            </p:stCondLst>
                            <p:childTnLst>
                              <p:par>
                                <p:cTn id="35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>
                            <p:stCondLst>
                              <p:cond delay="58010"/>
                            </p:stCondLst>
                            <p:childTnLst>
                              <p:par>
                                <p:cTn id="3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3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6" fill="hold">
                            <p:stCondLst>
                              <p:cond delay="60010"/>
                            </p:stCondLst>
                            <p:childTnLst>
                              <p:par>
                                <p:cTn id="36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9" fill="hold">
                            <p:stCondLst>
                              <p:cond delay="60010"/>
                            </p:stCondLst>
                            <p:childTnLst>
                              <p:par>
                                <p:cTn id="3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2" fill="hold">
                      <p:stCondLst>
                        <p:cond delay="indefinite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  <p:bldP spid="61" grpId="0"/>
      <p:bldP spid="61" grpId="1"/>
      <p:bldP spid="62" grpId="0"/>
      <p:bldP spid="62" grpId="1"/>
      <p:bldP spid="64" grpId="0"/>
      <p:bldP spid="64" grpId="1"/>
      <p:bldP spid="126" grpId="0"/>
      <p:bldP spid="126" grpId="1"/>
      <p:bldP spid="128" grpId="0"/>
      <p:bldP spid="128" grpId="1"/>
      <p:bldP spid="129" grpId="0"/>
      <p:bldP spid="129" grpId="1"/>
      <p:bldP spid="130" grpId="0"/>
      <p:bldP spid="130" grpId="1"/>
      <p:bldP spid="131" grpId="0"/>
      <p:bldP spid="131" grpId="1"/>
      <p:bldP spid="63" grpId="0" animBg="1"/>
      <p:bldP spid="63" grpId="1" animBg="1"/>
      <p:bldP spid="65" grpId="0" animBg="1"/>
      <p:bldP spid="65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What is Mass?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500" u="sng" dirty="0" smtClean="0"/>
              <a:t>Definition</a:t>
            </a:r>
            <a:r>
              <a:rPr lang="en-US" sz="3500" dirty="0" smtClean="0"/>
              <a:t>: The amount of matter in something (how heavy it is due to matter) </a:t>
            </a:r>
          </a:p>
          <a:p>
            <a:r>
              <a:rPr lang="en-US" sz="3500" u="sng" dirty="0" smtClean="0"/>
              <a:t>Units</a:t>
            </a:r>
            <a:r>
              <a:rPr lang="en-US" sz="3500" dirty="0" smtClean="0"/>
              <a:t>: grams (g)</a:t>
            </a:r>
          </a:p>
          <a:p>
            <a:r>
              <a:rPr lang="en-US" sz="3500" u="sng" dirty="0" smtClean="0"/>
              <a:t>How to measure</a:t>
            </a:r>
            <a:r>
              <a:rPr lang="en-US" sz="3500" dirty="0" smtClean="0"/>
              <a:t>: electronic or triple-beam balance</a:t>
            </a:r>
            <a:endParaRPr lang="en-US" sz="3500" dirty="0"/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0" t="4748" r="6000" b="6646"/>
          <a:stretch/>
        </p:blipFill>
        <p:spPr bwMode="auto">
          <a:xfrm>
            <a:off x="5983111" y="4529667"/>
            <a:ext cx="2703689" cy="196098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769097"/>
            <a:ext cx="1711027" cy="17215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1556" y="4881563"/>
            <a:ext cx="2667000" cy="160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776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63083"/>
            <a:ext cx="8229600" cy="1969028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Arrange the objects in front of you in a line from least mass to most mass.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876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What is Volume?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u="sng" dirty="0" smtClean="0"/>
              <a:t>Definition</a:t>
            </a:r>
            <a:r>
              <a:rPr lang="en-US" sz="2800" dirty="0" smtClean="0"/>
              <a:t>: The amount of space something takes up</a:t>
            </a:r>
          </a:p>
          <a:p>
            <a:r>
              <a:rPr lang="en-US" sz="2800" u="sng" dirty="0" smtClean="0"/>
              <a:t>Units</a:t>
            </a:r>
            <a:r>
              <a:rPr lang="en-US" sz="2800" dirty="0" smtClean="0"/>
              <a:t>:</a:t>
            </a:r>
          </a:p>
          <a:p>
            <a:pPr lvl="1"/>
            <a:r>
              <a:rPr lang="en-US" sz="2400" dirty="0" smtClean="0"/>
              <a:t>LIQUIDS or Irregularly-Shaped Solids: mL</a:t>
            </a:r>
          </a:p>
          <a:p>
            <a:pPr lvl="1"/>
            <a:r>
              <a:rPr lang="en-US" sz="2400" dirty="0" smtClean="0"/>
              <a:t>Regularly-shaped solids: cm</a:t>
            </a:r>
            <a:r>
              <a:rPr lang="en-US" sz="2400" baseline="30000" dirty="0" smtClean="0"/>
              <a:t>3</a:t>
            </a:r>
          </a:p>
          <a:p>
            <a:pPr lvl="1"/>
            <a:r>
              <a:rPr lang="en-US" sz="2400" dirty="0" smtClean="0"/>
              <a:t>IMPORTANT: 1 mL = 1 cm</a:t>
            </a:r>
            <a:r>
              <a:rPr lang="en-US" sz="2400" baseline="30000" dirty="0" smtClean="0"/>
              <a:t>3</a:t>
            </a:r>
          </a:p>
          <a:p>
            <a:r>
              <a:rPr lang="en-US" sz="2800" dirty="0" smtClean="0"/>
              <a:t>Two ways to measure volume</a:t>
            </a:r>
          </a:p>
          <a:p>
            <a:pPr lvl="1"/>
            <a:endParaRPr lang="en-US" sz="2400" dirty="0" smtClean="0"/>
          </a:p>
          <a:p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644" y="5251275"/>
            <a:ext cx="1326444" cy="13264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2667" y="4429303"/>
            <a:ext cx="2864555" cy="2148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065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2794000"/>
            <a:ext cx="3810000" cy="381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/>
              <a:t>1. Regularly-shaped solids (rectangular box or cube)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56556"/>
            <a:ext cx="8229600" cy="15522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500" dirty="0" smtClean="0"/>
              <a:t>Volume = Length x Width x Height </a:t>
            </a:r>
            <a:endParaRPr lang="en-US" sz="45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455" y="4028722"/>
            <a:ext cx="2616200" cy="189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91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 Life Example: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3776" y="1417638"/>
            <a:ext cx="5136445" cy="513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930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the volume of the rectangular box below?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0004" r="-10004"/>
          <a:stretch>
            <a:fillRect/>
          </a:stretch>
        </p:blipFill>
        <p:spPr>
          <a:xfrm>
            <a:off x="457200" y="1981200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4192924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the volume of the rectangular box below?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351" t="13593" r="-821" b="13138"/>
          <a:stretch/>
        </p:blipFill>
        <p:spPr>
          <a:xfrm>
            <a:off x="1552221" y="1693334"/>
            <a:ext cx="6194778" cy="4804532"/>
          </a:xfrm>
        </p:spPr>
      </p:pic>
    </p:spTree>
    <p:extLst>
      <p:ext uri="{BB962C8B-B14F-4D97-AF65-F5344CB8AC3E}">
        <p14:creationId xmlns:p14="http://schemas.microsoft.com/office/powerpoint/2010/main" val="12215141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the volume of the </a:t>
            </a:r>
            <a:r>
              <a:rPr lang="en-US" u="sng" dirty="0" smtClean="0"/>
              <a:t>CUBE</a:t>
            </a:r>
            <a:r>
              <a:rPr lang="en-US" dirty="0" smtClean="0"/>
              <a:t> below?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34102" r="-34102"/>
          <a:stretch>
            <a:fillRect/>
          </a:stretch>
        </p:blipFill>
        <p:spPr>
          <a:xfrm>
            <a:off x="457200" y="2009422"/>
            <a:ext cx="8229600" cy="4525963"/>
          </a:xfrm>
        </p:spPr>
      </p:pic>
      <p:sp>
        <p:nvSpPr>
          <p:cNvPr id="6" name="Rectangle 5"/>
          <p:cNvSpPr/>
          <p:nvPr/>
        </p:nvSpPr>
        <p:spPr>
          <a:xfrm>
            <a:off x="3866444" y="5884334"/>
            <a:ext cx="3908778" cy="84666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372577" y="5446890"/>
            <a:ext cx="668867" cy="84666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7173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2886251"/>
          </a:xfrm>
        </p:spPr>
        <p:txBody>
          <a:bodyPr anchor="t">
            <a:normAutofit/>
          </a:bodyPr>
          <a:lstStyle/>
          <a:p>
            <a:r>
              <a:rPr lang="en-US" sz="5200" dirty="0" smtClean="0"/>
              <a:t>How can we measure the volume of Luna the Cat?</a:t>
            </a:r>
            <a:endParaRPr lang="en-US" sz="5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99" y="2342444"/>
            <a:ext cx="4337756" cy="433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18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/>
              <a:t>2. Irregularly-shaped solids or any liquid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28911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DISPLACEMENT</a:t>
            </a:r>
            <a:r>
              <a:rPr lang="en-US" dirty="0" smtClean="0"/>
              <a:t>: Fill a graduated cylinder with a specific amount of water, add the irregularly-shaped solid, and measure the final water level</a:t>
            </a:r>
          </a:p>
          <a:p>
            <a:r>
              <a:rPr lang="en-US" dirty="0" smtClean="0"/>
              <a:t>Final – initial = volume of object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/>
          <a:srcRect l="579" r="-5424"/>
          <a:stretch/>
        </p:blipFill>
        <p:spPr>
          <a:xfrm>
            <a:off x="4586111" y="1713089"/>
            <a:ext cx="419100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9604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volume of </a:t>
            </a:r>
            <a:r>
              <a:rPr lang="en-US" dirty="0" err="1" smtClean="0"/>
              <a:t>Spongebob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48533" r="-4853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802986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74749"/>
            <a:ext cx="8229600" cy="1143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Practice Problems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5248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Density?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028" y="1417637"/>
            <a:ext cx="8505131" cy="458365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724013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Density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Definition:</a:t>
            </a:r>
          </a:p>
          <a:p>
            <a:pPr lvl="1"/>
            <a:r>
              <a:rPr lang="en-US" dirty="0" smtClean="0"/>
              <a:t>Mass per unit volume</a:t>
            </a:r>
          </a:p>
          <a:p>
            <a:pPr lvl="1"/>
            <a:r>
              <a:rPr lang="en-US" dirty="0" smtClean="0"/>
              <a:t>How tightly packed something’s particles are</a:t>
            </a:r>
            <a:endParaRPr lang="en-US" dirty="0" smtClean="0"/>
          </a:p>
          <a:p>
            <a:r>
              <a:rPr lang="en-US" dirty="0" smtClean="0"/>
              <a:t>Units: </a:t>
            </a:r>
            <a:r>
              <a:rPr lang="en-US" dirty="0" smtClean="0"/>
              <a:t>			or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How to Measure: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				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				or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8315438"/>
              </p:ext>
            </p:extLst>
          </p:nvPr>
        </p:nvGraphicFramePr>
        <p:xfrm>
          <a:off x="4514850" y="3346450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Equation" r:id="rId3" imgW="114300" imgH="165100" progId="Equation.3">
                  <p:embed/>
                </p:oleObj>
              </mc:Choice>
              <mc:Fallback>
                <p:oleObj name="Equation" r:id="rId3" imgW="1143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14850" y="3346450"/>
                        <a:ext cx="114300" cy="165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3660914"/>
              </p:ext>
            </p:extLst>
          </p:nvPr>
        </p:nvGraphicFramePr>
        <p:xfrm>
          <a:off x="1983315" y="3232149"/>
          <a:ext cx="782461" cy="11550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Equation" r:id="rId5" imgW="266700" imgH="393700" progId="Equation.3">
                  <p:embed/>
                </p:oleObj>
              </mc:Choice>
              <mc:Fallback>
                <p:oleObj name="Equation" r:id="rId5" imgW="2667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83315" y="3232149"/>
                        <a:ext cx="782461" cy="11550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2835004"/>
              </p:ext>
            </p:extLst>
          </p:nvPr>
        </p:nvGraphicFramePr>
        <p:xfrm>
          <a:off x="4114800" y="3429000"/>
          <a:ext cx="741840" cy="958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Equation" r:id="rId7" imgW="304800" imgH="393700" progId="Equation.3">
                  <p:embed/>
                </p:oleObj>
              </mc:Choice>
              <mc:Fallback>
                <p:oleObj name="Equation" r:id="rId7" imgW="3048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14800" y="3429000"/>
                        <a:ext cx="741840" cy="9582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4210939"/>
              </p:ext>
            </p:extLst>
          </p:nvPr>
        </p:nvGraphicFramePr>
        <p:xfrm>
          <a:off x="5582356" y="5328458"/>
          <a:ext cx="984250" cy="8717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Equation" r:id="rId9" imgW="444500" imgH="393700" progId="Equation.3">
                  <p:embed/>
                </p:oleObj>
              </mc:Choice>
              <mc:Fallback>
                <p:oleObj name="Equation" r:id="rId9" imgW="4445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582356" y="5328458"/>
                        <a:ext cx="984250" cy="8717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9321699"/>
              </p:ext>
            </p:extLst>
          </p:nvPr>
        </p:nvGraphicFramePr>
        <p:xfrm>
          <a:off x="1424514" y="5254399"/>
          <a:ext cx="2474685" cy="8717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Equation" r:id="rId11" imgW="1117600" imgH="393700" progId="Equation.3">
                  <p:embed/>
                </p:oleObj>
              </mc:Choice>
              <mc:Fallback>
                <p:oleObj name="Equation" r:id="rId11" imgW="11176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424514" y="5254399"/>
                        <a:ext cx="2474685" cy="8717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50658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786</TotalTime>
  <Words>1298</Words>
  <Application>Microsoft Macintosh PowerPoint</Application>
  <PresentationFormat>On-screen Show (4:3)</PresentationFormat>
  <Paragraphs>356</Paragraphs>
  <Slides>19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Microsoft 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Mass?</vt:lpstr>
      <vt:lpstr>Arrange the objects in front of you in a line from least mass to most mass.</vt:lpstr>
      <vt:lpstr>What is Volume?</vt:lpstr>
      <vt:lpstr>1. Regularly-shaped solids (rectangular box or cube)</vt:lpstr>
      <vt:lpstr>Real Life Example: </vt:lpstr>
      <vt:lpstr>What is the volume of the rectangular box below?</vt:lpstr>
      <vt:lpstr>What is the volume of the rectangular box below?</vt:lpstr>
      <vt:lpstr>What is the volume of the CUBE below?</vt:lpstr>
      <vt:lpstr>How can we measure the volume of Luna the Cat?</vt:lpstr>
      <vt:lpstr>2. Irregularly-shaped solids or any liquid</vt:lpstr>
      <vt:lpstr>What is the volume of Spongebob?</vt:lpstr>
      <vt:lpstr>Practice Problems</vt:lpstr>
      <vt:lpstr>What is Density?</vt:lpstr>
      <vt:lpstr>Density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Eggleston</dc:creator>
  <cp:lastModifiedBy>Rachel Eggleston</cp:lastModifiedBy>
  <cp:revision>29</cp:revision>
  <dcterms:created xsi:type="dcterms:W3CDTF">2013-08-14T20:12:38Z</dcterms:created>
  <dcterms:modified xsi:type="dcterms:W3CDTF">2013-10-08T12:08:24Z</dcterms:modified>
</cp:coreProperties>
</file>