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94" d="100"/>
          <a:sy n="94" d="100"/>
        </p:scale>
        <p:origin x="-488" y="-8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printerSettings" Target="printerSettings/printerSettings1.bin"/><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55D2EF4-8CBC-FE4B-8750-02813B06776E}" type="datetimeFigureOut">
              <a:rPr lang="en-US" smtClean="0"/>
              <a:t>3/5/14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0CB1B2-34D8-8A48-8B8E-3AC6BA0F50D8}" type="slidenum">
              <a:rPr lang="en-US" smtClean="0"/>
              <a:t>‹#›</a:t>
            </a:fld>
            <a:endParaRPr lang="en-US"/>
          </a:p>
        </p:txBody>
      </p:sp>
    </p:spTree>
    <p:extLst>
      <p:ext uri="{BB962C8B-B14F-4D97-AF65-F5344CB8AC3E}">
        <p14:creationId xmlns:p14="http://schemas.microsoft.com/office/powerpoint/2010/main" val="37084802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5D2EF4-8CBC-FE4B-8750-02813B06776E}" type="datetimeFigureOut">
              <a:rPr lang="en-US" smtClean="0"/>
              <a:t>3/5/14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0CB1B2-34D8-8A48-8B8E-3AC6BA0F50D8}" type="slidenum">
              <a:rPr lang="en-US" smtClean="0"/>
              <a:t>‹#›</a:t>
            </a:fld>
            <a:endParaRPr lang="en-US"/>
          </a:p>
        </p:txBody>
      </p:sp>
    </p:spTree>
    <p:extLst>
      <p:ext uri="{BB962C8B-B14F-4D97-AF65-F5344CB8AC3E}">
        <p14:creationId xmlns:p14="http://schemas.microsoft.com/office/powerpoint/2010/main" val="1625340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5D2EF4-8CBC-FE4B-8750-02813B06776E}" type="datetimeFigureOut">
              <a:rPr lang="en-US" smtClean="0"/>
              <a:t>3/5/14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0CB1B2-34D8-8A48-8B8E-3AC6BA0F50D8}" type="slidenum">
              <a:rPr lang="en-US" smtClean="0"/>
              <a:t>‹#›</a:t>
            </a:fld>
            <a:endParaRPr lang="en-US"/>
          </a:p>
        </p:txBody>
      </p:sp>
    </p:spTree>
    <p:extLst>
      <p:ext uri="{BB962C8B-B14F-4D97-AF65-F5344CB8AC3E}">
        <p14:creationId xmlns:p14="http://schemas.microsoft.com/office/powerpoint/2010/main" val="1665417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55D2EF4-8CBC-FE4B-8750-02813B06776E}" type="datetimeFigureOut">
              <a:rPr lang="en-US" smtClean="0"/>
              <a:t>3/5/14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0CB1B2-34D8-8A48-8B8E-3AC6BA0F50D8}" type="slidenum">
              <a:rPr lang="en-US" smtClean="0"/>
              <a:t>‹#›</a:t>
            </a:fld>
            <a:endParaRPr lang="en-US"/>
          </a:p>
        </p:txBody>
      </p:sp>
    </p:spTree>
    <p:extLst>
      <p:ext uri="{BB962C8B-B14F-4D97-AF65-F5344CB8AC3E}">
        <p14:creationId xmlns:p14="http://schemas.microsoft.com/office/powerpoint/2010/main" val="2447710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55D2EF4-8CBC-FE4B-8750-02813B06776E}" type="datetimeFigureOut">
              <a:rPr lang="en-US" smtClean="0"/>
              <a:t>3/5/14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60CB1B2-34D8-8A48-8B8E-3AC6BA0F50D8}" type="slidenum">
              <a:rPr lang="en-US" smtClean="0"/>
              <a:t>‹#›</a:t>
            </a:fld>
            <a:endParaRPr lang="en-US"/>
          </a:p>
        </p:txBody>
      </p:sp>
    </p:spTree>
    <p:extLst>
      <p:ext uri="{BB962C8B-B14F-4D97-AF65-F5344CB8AC3E}">
        <p14:creationId xmlns:p14="http://schemas.microsoft.com/office/powerpoint/2010/main" val="1928126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55D2EF4-8CBC-FE4B-8750-02813B06776E}" type="datetimeFigureOut">
              <a:rPr lang="en-US" smtClean="0"/>
              <a:t>3/5/14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0CB1B2-34D8-8A48-8B8E-3AC6BA0F50D8}" type="slidenum">
              <a:rPr lang="en-US" smtClean="0"/>
              <a:t>‹#›</a:t>
            </a:fld>
            <a:endParaRPr lang="en-US"/>
          </a:p>
        </p:txBody>
      </p:sp>
    </p:spTree>
    <p:extLst>
      <p:ext uri="{BB962C8B-B14F-4D97-AF65-F5344CB8AC3E}">
        <p14:creationId xmlns:p14="http://schemas.microsoft.com/office/powerpoint/2010/main" val="3063519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5D2EF4-8CBC-FE4B-8750-02813B06776E}" type="datetimeFigureOut">
              <a:rPr lang="en-US" smtClean="0"/>
              <a:t>3/5/14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60CB1B2-34D8-8A48-8B8E-3AC6BA0F50D8}" type="slidenum">
              <a:rPr lang="en-US" smtClean="0"/>
              <a:t>‹#›</a:t>
            </a:fld>
            <a:endParaRPr lang="en-US"/>
          </a:p>
        </p:txBody>
      </p:sp>
    </p:spTree>
    <p:extLst>
      <p:ext uri="{BB962C8B-B14F-4D97-AF65-F5344CB8AC3E}">
        <p14:creationId xmlns:p14="http://schemas.microsoft.com/office/powerpoint/2010/main" val="1358246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5D2EF4-8CBC-FE4B-8750-02813B06776E}" type="datetimeFigureOut">
              <a:rPr lang="en-US" smtClean="0"/>
              <a:t>3/5/14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0CB1B2-34D8-8A48-8B8E-3AC6BA0F50D8}" type="slidenum">
              <a:rPr lang="en-US" smtClean="0"/>
              <a:t>‹#›</a:t>
            </a:fld>
            <a:endParaRPr lang="en-US"/>
          </a:p>
        </p:txBody>
      </p:sp>
    </p:spTree>
    <p:extLst>
      <p:ext uri="{BB962C8B-B14F-4D97-AF65-F5344CB8AC3E}">
        <p14:creationId xmlns:p14="http://schemas.microsoft.com/office/powerpoint/2010/main" val="1156155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5D2EF4-8CBC-FE4B-8750-02813B06776E}" type="datetimeFigureOut">
              <a:rPr lang="en-US" smtClean="0"/>
              <a:t>3/5/14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0CB1B2-34D8-8A48-8B8E-3AC6BA0F50D8}" type="slidenum">
              <a:rPr lang="en-US" smtClean="0"/>
              <a:t>‹#›</a:t>
            </a:fld>
            <a:endParaRPr lang="en-US"/>
          </a:p>
        </p:txBody>
      </p:sp>
    </p:spTree>
    <p:extLst>
      <p:ext uri="{BB962C8B-B14F-4D97-AF65-F5344CB8AC3E}">
        <p14:creationId xmlns:p14="http://schemas.microsoft.com/office/powerpoint/2010/main" val="3903688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5D2EF4-8CBC-FE4B-8750-02813B06776E}" type="datetimeFigureOut">
              <a:rPr lang="en-US" smtClean="0"/>
              <a:t>3/5/14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0CB1B2-34D8-8A48-8B8E-3AC6BA0F50D8}" type="slidenum">
              <a:rPr lang="en-US" smtClean="0"/>
              <a:t>‹#›</a:t>
            </a:fld>
            <a:endParaRPr lang="en-US"/>
          </a:p>
        </p:txBody>
      </p:sp>
    </p:spTree>
    <p:extLst>
      <p:ext uri="{BB962C8B-B14F-4D97-AF65-F5344CB8AC3E}">
        <p14:creationId xmlns:p14="http://schemas.microsoft.com/office/powerpoint/2010/main" val="3374785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5D2EF4-8CBC-FE4B-8750-02813B06776E}" type="datetimeFigureOut">
              <a:rPr lang="en-US" smtClean="0"/>
              <a:t>3/5/14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0CB1B2-34D8-8A48-8B8E-3AC6BA0F50D8}" type="slidenum">
              <a:rPr lang="en-US" smtClean="0"/>
              <a:t>‹#›</a:t>
            </a:fld>
            <a:endParaRPr lang="en-US"/>
          </a:p>
        </p:txBody>
      </p:sp>
    </p:spTree>
    <p:extLst>
      <p:ext uri="{BB962C8B-B14F-4D97-AF65-F5344CB8AC3E}">
        <p14:creationId xmlns:p14="http://schemas.microsoft.com/office/powerpoint/2010/main" val="256166151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5D2EF4-8CBC-FE4B-8750-02813B06776E}" type="datetimeFigureOut">
              <a:rPr lang="en-US" smtClean="0"/>
              <a:t>3/5/14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0CB1B2-34D8-8A48-8B8E-3AC6BA0F50D8}" type="slidenum">
              <a:rPr lang="en-US" smtClean="0"/>
              <a:t>‹#›</a:t>
            </a:fld>
            <a:endParaRPr lang="en-US"/>
          </a:p>
        </p:txBody>
      </p:sp>
    </p:spTree>
    <p:extLst>
      <p:ext uri="{BB962C8B-B14F-4D97-AF65-F5344CB8AC3E}">
        <p14:creationId xmlns:p14="http://schemas.microsoft.com/office/powerpoint/2010/main" val="19866121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tif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tiff"/><Relationship Id="rId3" Type="http://schemas.openxmlformats.org/officeDocument/2006/relationships/image" Target="../media/image4.tif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tif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7948"/>
            <a:ext cx="8229600" cy="1089870"/>
          </a:xfrm>
        </p:spPr>
        <p:txBody>
          <a:bodyPr>
            <a:noAutofit/>
          </a:bodyPr>
          <a:lstStyle/>
          <a:p>
            <a:r>
              <a:rPr lang="en-US" sz="6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Synthesis</a:t>
            </a:r>
            <a:endParaRPr lang="en-US" sz="6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5" name="Content Placeholder 4"/>
          <p:cNvSpPr>
            <a:spLocks noGrp="1"/>
          </p:cNvSpPr>
          <p:nvPr>
            <p:ph sz="half" idx="1"/>
          </p:nvPr>
        </p:nvSpPr>
        <p:spPr>
          <a:xfrm>
            <a:off x="457200" y="1316491"/>
            <a:ext cx="5643632" cy="5019686"/>
          </a:xfrm>
        </p:spPr>
        <p:txBody>
          <a:bodyPr>
            <a:noAutofit/>
          </a:bodyPr>
          <a:lstStyle/>
          <a:p>
            <a:pPr marL="0" indent="0">
              <a:buNone/>
            </a:pPr>
            <a:r>
              <a:rPr lang="en-US" sz="1700" dirty="0" smtClean="0"/>
              <a:t>A synthesis reaction is a reaction in which two or more substances react to form a single substance. The reactants may be either elements or compounds. The product synthesized is always a compound. The general equation for a synthesis reaction is:</a:t>
            </a:r>
          </a:p>
          <a:p>
            <a:pPr marL="0" indent="0" algn="ctr">
              <a:buNone/>
            </a:pPr>
            <a:r>
              <a:rPr lang="en-US" sz="1700" b="1" dirty="0" smtClean="0">
                <a:solidFill>
                  <a:srgbClr val="0000FF"/>
                </a:solidFill>
              </a:rPr>
              <a:t>A + B </a:t>
            </a:r>
            <a:r>
              <a:rPr lang="en-US" sz="1700" b="1" dirty="0" smtClean="0">
                <a:solidFill>
                  <a:srgbClr val="0000FF"/>
                </a:solidFill>
                <a:sym typeface="Wingdings"/>
              </a:rPr>
              <a:t> AB</a:t>
            </a:r>
            <a:endParaRPr lang="en-US" sz="1700" b="1" dirty="0" smtClean="0">
              <a:solidFill>
                <a:srgbClr val="0000FF"/>
              </a:solidFill>
            </a:endParaRPr>
          </a:p>
          <a:p>
            <a:pPr marL="0" indent="0">
              <a:buNone/>
            </a:pPr>
            <a:r>
              <a:rPr lang="en-US" sz="1700" dirty="0" smtClean="0"/>
              <a:t>The picture to the right shows what happens when sodium reacts with chlorine. The product of this reaction is the compound sodium chloride, which appears as a whitish cloud of solid particles. You are probably more familiar with sodium chloride as table salt. You can describe the synthesis of sodium chloride with the following equation:</a:t>
            </a:r>
            <a:endParaRPr lang="en-US" sz="1700" dirty="0" smtClean="0">
              <a:effectLst/>
            </a:endParaRPr>
          </a:p>
          <a:p>
            <a:pPr marL="0" indent="0" algn="ctr">
              <a:buNone/>
            </a:pPr>
            <a:r>
              <a:rPr lang="en-US" sz="1700" dirty="0" smtClean="0"/>
              <a:t>2Na + Cl</a:t>
            </a:r>
            <a:r>
              <a:rPr lang="en-US" sz="1700" baseline="-25000" dirty="0" smtClean="0"/>
              <a:t>2</a:t>
            </a:r>
            <a:r>
              <a:rPr lang="en-US" sz="1700" dirty="0" smtClean="0"/>
              <a:t> </a:t>
            </a:r>
            <a:r>
              <a:rPr lang="en-US" sz="1700" dirty="0" smtClean="0">
                <a:sym typeface="Wingdings"/>
              </a:rPr>
              <a:t> 2NaCl</a:t>
            </a:r>
            <a:endParaRPr lang="en-US" sz="1700" dirty="0" smtClean="0"/>
          </a:p>
          <a:p>
            <a:pPr marL="0" indent="0">
              <a:buNone/>
            </a:pPr>
            <a:r>
              <a:rPr lang="en-US" sz="1700" dirty="0" smtClean="0"/>
              <a:t>Another example of a synthesis reaction is hydrogen and oxygen reacting to form water:</a:t>
            </a:r>
          </a:p>
          <a:p>
            <a:pPr marL="0" indent="0" algn="ctr">
              <a:buNone/>
            </a:pPr>
            <a:r>
              <a:rPr lang="en-US" sz="1700" dirty="0" smtClean="0"/>
              <a:t>2H</a:t>
            </a:r>
            <a:r>
              <a:rPr lang="en-US" sz="1700" baseline="-25000" dirty="0" smtClean="0"/>
              <a:t>2</a:t>
            </a:r>
            <a:r>
              <a:rPr lang="en-US" sz="1700" dirty="0" smtClean="0"/>
              <a:t> + O</a:t>
            </a:r>
            <a:r>
              <a:rPr lang="en-US" sz="1700" baseline="-25000" dirty="0" smtClean="0"/>
              <a:t>2</a:t>
            </a:r>
            <a:r>
              <a:rPr lang="en-US" sz="1700" dirty="0" smtClean="0"/>
              <a:t> </a:t>
            </a:r>
            <a:r>
              <a:rPr lang="en-US" sz="1700" dirty="0" smtClean="0">
                <a:sym typeface="Wingdings"/>
              </a:rPr>
              <a:t> 2H</a:t>
            </a:r>
            <a:r>
              <a:rPr lang="en-US" sz="1700" baseline="-25000" dirty="0" smtClean="0">
                <a:sym typeface="Wingdings"/>
              </a:rPr>
              <a:t>2</a:t>
            </a:r>
            <a:r>
              <a:rPr lang="en-US" sz="1700" dirty="0" smtClean="0">
                <a:sym typeface="Wingdings"/>
              </a:rPr>
              <a:t>O</a:t>
            </a:r>
            <a:endParaRPr lang="en-US" sz="1700" dirty="0" smtClean="0"/>
          </a:p>
          <a:p>
            <a:pPr marL="0" indent="0">
              <a:buNone/>
            </a:pPr>
            <a:r>
              <a:rPr lang="en-US" sz="1700" dirty="0" smtClean="0"/>
              <a:t>This reaction is used to generate electricity for satellites and spacecraft.</a:t>
            </a:r>
          </a:p>
        </p:txBody>
      </p:sp>
      <p:grpSp>
        <p:nvGrpSpPr>
          <p:cNvPr id="9" name="Group 8"/>
          <p:cNvGrpSpPr/>
          <p:nvPr/>
        </p:nvGrpSpPr>
        <p:grpSpPr>
          <a:xfrm>
            <a:off x="6323963" y="1667750"/>
            <a:ext cx="2362837" cy="4327624"/>
            <a:chOff x="6100832" y="1600200"/>
            <a:chExt cx="2362837" cy="4327624"/>
          </a:xfrm>
        </p:grpSpPr>
        <p:pic>
          <p:nvPicPr>
            <p:cNvPr id="7" name="Picture 6" descr="7_2__page_2_of_7_-2.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0832" y="1600200"/>
              <a:ext cx="2362837" cy="3695720"/>
            </a:xfrm>
            <a:prstGeom prst="rect">
              <a:avLst/>
            </a:prstGeom>
          </p:spPr>
        </p:pic>
        <p:sp>
          <p:nvSpPr>
            <p:cNvPr id="8" name="TextBox 7"/>
            <p:cNvSpPr txBox="1"/>
            <p:nvPr/>
          </p:nvSpPr>
          <p:spPr>
            <a:xfrm>
              <a:off x="6100832" y="5281493"/>
              <a:ext cx="2362837" cy="646331"/>
            </a:xfrm>
            <a:prstGeom prst="rect">
              <a:avLst/>
            </a:prstGeom>
            <a:noFill/>
          </p:spPr>
          <p:txBody>
            <a:bodyPr wrap="square" rtlCol="0">
              <a:spAutoFit/>
            </a:bodyPr>
            <a:lstStyle/>
            <a:p>
              <a:r>
                <a:rPr lang="en-US" sz="1200" dirty="0" smtClean="0"/>
                <a:t>Sodium metal reacts vigorously with chlorine to form sodium chloride, </a:t>
              </a:r>
              <a:r>
                <a:rPr lang="en-US" sz="1200" dirty="0" err="1" smtClean="0"/>
                <a:t>NaCl</a:t>
              </a:r>
              <a:r>
                <a:rPr lang="en-US" sz="1200" dirty="0" smtClean="0"/>
                <a:t>.</a:t>
              </a:r>
              <a:endParaRPr lang="en-US" sz="1200" dirty="0"/>
            </a:p>
          </p:txBody>
        </p:sp>
      </p:grpSp>
    </p:spTree>
    <p:extLst>
      <p:ext uri="{BB962C8B-B14F-4D97-AF65-F5344CB8AC3E}">
        <p14:creationId xmlns:p14="http://schemas.microsoft.com/office/powerpoint/2010/main" val="1714318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34311" y="127765"/>
            <a:ext cx="4846046" cy="918323"/>
          </a:xfrm>
        </p:spPr>
        <p:txBody>
          <a:bodyPr>
            <a:noAutofit/>
          </a:bodyPr>
          <a:lstStyle/>
          <a:p>
            <a:pPr algn="l"/>
            <a:r>
              <a:rPr lang="en-US" sz="5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DECOMPOSITION</a:t>
            </a:r>
            <a:endParaRPr lang="en-US" sz="5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2" name="Content Placeholder 1"/>
          <p:cNvSpPr>
            <a:spLocks noGrp="1"/>
          </p:cNvSpPr>
          <p:nvPr>
            <p:ph idx="1"/>
          </p:nvPr>
        </p:nvSpPr>
        <p:spPr>
          <a:xfrm>
            <a:off x="298456" y="1089207"/>
            <a:ext cx="4694756" cy="5177014"/>
          </a:xfrm>
        </p:spPr>
        <p:txBody>
          <a:bodyPr>
            <a:noAutofit/>
          </a:bodyPr>
          <a:lstStyle/>
          <a:p>
            <a:pPr marL="0" indent="0">
              <a:buNone/>
            </a:pPr>
            <a:r>
              <a:rPr lang="en-US" sz="1500" dirty="0"/>
              <a:t>The opposite of synthesis is decomposition. A </a:t>
            </a:r>
            <a:r>
              <a:rPr lang="en-US" sz="1500" b="1" dirty="0"/>
              <a:t>decomposition reaction </a:t>
            </a:r>
            <a:r>
              <a:rPr lang="en-US" sz="1500" dirty="0"/>
              <a:t>is a reaction in which a compound breaks down into two or more simpler substances. The reactant in a </a:t>
            </a:r>
            <a:r>
              <a:rPr lang="en-US" sz="1500" dirty="0" smtClean="0"/>
              <a:t>decomposition </a:t>
            </a:r>
            <a:r>
              <a:rPr lang="en-US" sz="1500" dirty="0"/>
              <a:t>reaction must be a compound. The products may be elements or compounds. The general equation for a decomposition reaction </a:t>
            </a:r>
            <a:r>
              <a:rPr lang="en-US" sz="1500" dirty="0" smtClean="0"/>
              <a:t>is:</a:t>
            </a:r>
          </a:p>
          <a:p>
            <a:pPr marL="0" indent="0" algn="ctr">
              <a:buNone/>
            </a:pPr>
            <a:r>
              <a:rPr lang="en-US" sz="1500" b="1" dirty="0" smtClean="0">
                <a:solidFill>
                  <a:srgbClr val="0000FF"/>
                </a:solidFill>
                <a:effectLst/>
              </a:rPr>
              <a:t>AB </a:t>
            </a:r>
            <a:r>
              <a:rPr lang="en-US" sz="1500" b="1" dirty="0" smtClean="0">
                <a:solidFill>
                  <a:srgbClr val="0000FF"/>
                </a:solidFill>
                <a:effectLst/>
                <a:sym typeface="Wingdings"/>
              </a:rPr>
              <a:t> A + B</a:t>
            </a:r>
            <a:endParaRPr lang="en-US" sz="1500" b="1" dirty="0" smtClean="0">
              <a:solidFill>
                <a:srgbClr val="0000FF"/>
              </a:solidFill>
              <a:effectLst/>
            </a:endParaRPr>
          </a:p>
          <a:p>
            <a:pPr marL="0" indent="0">
              <a:buNone/>
            </a:pPr>
            <a:r>
              <a:rPr lang="en-US" sz="1500" dirty="0" smtClean="0"/>
              <a:t>When </a:t>
            </a:r>
            <a:r>
              <a:rPr lang="en-US" sz="1500" dirty="0"/>
              <a:t>electricity passes through water, the water decomposes into hydrogen gas and oxygen gas. You can describe the decomposition of water by writing the following </a:t>
            </a:r>
            <a:r>
              <a:rPr lang="en-US" sz="1500" dirty="0" smtClean="0"/>
              <a:t>equation:</a:t>
            </a:r>
            <a:endParaRPr lang="en-US" sz="1500" dirty="0"/>
          </a:p>
          <a:p>
            <a:pPr marL="0" indent="0" algn="ctr">
              <a:buNone/>
            </a:pPr>
            <a:r>
              <a:rPr lang="en-US" sz="1500" dirty="0" smtClean="0"/>
              <a:t>2H</a:t>
            </a:r>
            <a:r>
              <a:rPr lang="en-US" sz="1500" baseline="-25000" dirty="0" smtClean="0"/>
              <a:t>2</a:t>
            </a:r>
            <a:r>
              <a:rPr lang="en-US" sz="1500" dirty="0" smtClean="0"/>
              <a:t>O </a:t>
            </a:r>
            <a:r>
              <a:rPr lang="en-US" sz="1500" dirty="0" smtClean="0">
                <a:sym typeface="Wingdings"/>
              </a:rPr>
              <a:t> 2H</a:t>
            </a:r>
            <a:r>
              <a:rPr lang="en-US" sz="1500" baseline="-25000" dirty="0" smtClean="0">
                <a:sym typeface="Wingdings"/>
              </a:rPr>
              <a:t>2</a:t>
            </a:r>
            <a:r>
              <a:rPr lang="en-US" sz="1500" dirty="0" smtClean="0">
                <a:sym typeface="Wingdings"/>
              </a:rPr>
              <a:t> + O</a:t>
            </a:r>
            <a:r>
              <a:rPr lang="en-US" sz="1500" baseline="-25000" dirty="0" smtClean="0">
                <a:sym typeface="Wingdings"/>
              </a:rPr>
              <a:t>2</a:t>
            </a:r>
            <a:endParaRPr lang="en-US" sz="1500" baseline="-25000" dirty="0" smtClean="0">
              <a:effectLst/>
            </a:endParaRPr>
          </a:p>
          <a:p>
            <a:pPr marL="0" indent="0">
              <a:buNone/>
            </a:pPr>
            <a:r>
              <a:rPr lang="en-US" sz="1500" dirty="0" smtClean="0"/>
              <a:t>Notice </a:t>
            </a:r>
            <a:r>
              <a:rPr lang="en-US" sz="1500" dirty="0"/>
              <a:t>that this reaction is the opposite of the synthesis of water. Another example of decomposition occurs in the making of cement. Cement factories use a giant kiln, or oven, to heat a mixture of clay and limestone. The heat causes the calcium carbonate in the limestone to </a:t>
            </a:r>
            <a:r>
              <a:rPr lang="en-US" sz="1500" dirty="0" smtClean="0"/>
              <a:t>decompose </a:t>
            </a:r>
            <a:r>
              <a:rPr lang="en-US" sz="1500" dirty="0"/>
              <a:t>into lime, </a:t>
            </a:r>
            <a:r>
              <a:rPr lang="en-US" sz="1500" dirty="0" err="1"/>
              <a:t>CaO</a:t>
            </a:r>
            <a:r>
              <a:rPr lang="en-US" sz="1500" dirty="0"/>
              <a:t>, and carbon </a:t>
            </a:r>
            <a:r>
              <a:rPr lang="en-US" sz="1500" dirty="0" smtClean="0"/>
              <a:t>dioxide:</a:t>
            </a:r>
          </a:p>
          <a:p>
            <a:pPr marL="0" indent="0" algn="ctr">
              <a:buNone/>
            </a:pPr>
            <a:r>
              <a:rPr lang="en-US" sz="1500" dirty="0" smtClean="0"/>
              <a:t>CaCO</a:t>
            </a:r>
            <a:r>
              <a:rPr lang="en-US" sz="1500" baseline="-25000" dirty="0" smtClean="0"/>
              <a:t>3</a:t>
            </a:r>
            <a:r>
              <a:rPr lang="en-US" sz="1500" dirty="0" smtClean="0"/>
              <a:t> </a:t>
            </a:r>
            <a:r>
              <a:rPr lang="en-US" sz="1500" dirty="0" smtClean="0">
                <a:sym typeface="Wingdings"/>
              </a:rPr>
              <a:t> </a:t>
            </a:r>
            <a:r>
              <a:rPr lang="en-US" sz="1500" dirty="0" err="1" smtClean="0">
                <a:sym typeface="Wingdings"/>
              </a:rPr>
              <a:t>CaO</a:t>
            </a:r>
            <a:r>
              <a:rPr lang="en-US" sz="1500" dirty="0" smtClean="0">
                <a:sym typeface="Wingdings"/>
              </a:rPr>
              <a:t> + CO</a:t>
            </a:r>
            <a:r>
              <a:rPr lang="en-US" sz="1500" baseline="-25000" dirty="0" smtClean="0">
                <a:sym typeface="Wingdings"/>
              </a:rPr>
              <a:t>2</a:t>
            </a:r>
          </a:p>
          <a:p>
            <a:pPr marL="0" indent="0">
              <a:buNone/>
            </a:pPr>
            <a:r>
              <a:rPr lang="en-US" sz="1500" dirty="0" smtClean="0"/>
              <a:t>The </a:t>
            </a:r>
            <a:r>
              <a:rPr lang="en-US" sz="1500" dirty="0"/>
              <a:t>carbon dioxide escapes the kiln through a smokestack. The clay- and-lime mixture is cooled and ground into cement powder</a:t>
            </a:r>
            <a:r>
              <a:rPr lang="en-US" sz="1500" dirty="0" smtClean="0"/>
              <a:t>.</a:t>
            </a:r>
            <a:endParaRPr lang="en-US" sz="1500" dirty="0"/>
          </a:p>
        </p:txBody>
      </p:sp>
      <p:pic>
        <p:nvPicPr>
          <p:cNvPr id="3" name="Picture 2" descr="7_2__page_3_of_7_.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3212" y="1132497"/>
            <a:ext cx="4006475" cy="5517538"/>
          </a:xfrm>
          <a:prstGeom prst="rect">
            <a:avLst/>
          </a:prstGeom>
        </p:spPr>
      </p:pic>
      <p:sp>
        <p:nvSpPr>
          <p:cNvPr id="7" name="TextBox 6"/>
          <p:cNvSpPr txBox="1"/>
          <p:nvPr/>
        </p:nvSpPr>
        <p:spPr>
          <a:xfrm>
            <a:off x="4993213" y="750374"/>
            <a:ext cx="4006474" cy="646331"/>
          </a:xfrm>
          <a:prstGeom prst="rect">
            <a:avLst/>
          </a:prstGeom>
          <a:noFill/>
        </p:spPr>
        <p:txBody>
          <a:bodyPr wrap="square" rtlCol="0">
            <a:spAutoFit/>
          </a:bodyPr>
          <a:lstStyle/>
          <a:p>
            <a:r>
              <a:rPr lang="en-US" b="1" dirty="0" smtClean="0">
                <a:solidFill>
                  <a:schemeClr val="accent2"/>
                </a:solidFill>
              </a:rPr>
              <a:t>Air Bags Use Decomposition Reactions to Make Cars Safer:</a:t>
            </a:r>
            <a:endParaRPr lang="en-US" b="1" dirty="0">
              <a:solidFill>
                <a:schemeClr val="accent2"/>
              </a:solidFill>
            </a:endParaRPr>
          </a:p>
        </p:txBody>
      </p:sp>
    </p:spTree>
    <p:extLst>
      <p:ext uri="{BB962C8B-B14F-4D97-AF65-F5344CB8AC3E}">
        <p14:creationId xmlns:p14="http://schemas.microsoft.com/office/powerpoint/2010/main" val="961711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5305"/>
            <a:ext cx="8229600" cy="11430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SINGLE REPLACEMENT</a:t>
            </a:r>
            <a:endParaRPr lang="en-US" sz="6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3" name="Picture 2" descr="7_2__page_4_of_7_.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1665" y="4798395"/>
            <a:ext cx="3556990" cy="1915302"/>
          </a:xfrm>
          <a:prstGeom prst="rect">
            <a:avLst/>
          </a:prstGeom>
        </p:spPr>
      </p:pic>
      <p:pic>
        <p:nvPicPr>
          <p:cNvPr id="7" name="Picture 6" descr="7_2__page_4_of_7_.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06929" y="1347881"/>
            <a:ext cx="1278969" cy="2515541"/>
          </a:xfrm>
          <a:prstGeom prst="rect">
            <a:avLst/>
          </a:prstGeom>
        </p:spPr>
      </p:pic>
      <p:sp>
        <p:nvSpPr>
          <p:cNvPr id="8" name="Rectangle 7"/>
          <p:cNvSpPr/>
          <p:nvPr/>
        </p:nvSpPr>
        <p:spPr>
          <a:xfrm>
            <a:off x="5036570" y="4474527"/>
            <a:ext cx="1818338" cy="909634"/>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 name="Content Placeholder 1"/>
          <p:cNvSpPr>
            <a:spLocks noGrp="1"/>
          </p:cNvSpPr>
          <p:nvPr>
            <p:ph idx="1"/>
          </p:nvPr>
        </p:nvSpPr>
        <p:spPr>
          <a:xfrm>
            <a:off x="122041" y="1161285"/>
            <a:ext cx="5946024" cy="4521281"/>
          </a:xfrm>
        </p:spPr>
        <p:txBody>
          <a:bodyPr>
            <a:noAutofit/>
          </a:bodyPr>
          <a:lstStyle/>
          <a:p>
            <a:pPr marL="0" indent="0">
              <a:buNone/>
            </a:pPr>
            <a:r>
              <a:rPr lang="en-US" sz="1600" dirty="0"/>
              <a:t>A </a:t>
            </a:r>
            <a:r>
              <a:rPr lang="en-US" sz="1600" b="1" dirty="0"/>
              <a:t>single-replacement reaction </a:t>
            </a:r>
            <a:r>
              <a:rPr lang="en-US" sz="1600" dirty="0"/>
              <a:t>is a </a:t>
            </a:r>
            <a:r>
              <a:rPr lang="en-US" sz="1600" dirty="0" smtClean="0"/>
              <a:t>reaction </a:t>
            </a:r>
            <a:r>
              <a:rPr lang="en-US" sz="1600" dirty="0"/>
              <a:t>in which one element takes the place of another element in a compound. Single-replacement reactions have the general </a:t>
            </a:r>
            <a:r>
              <a:rPr lang="en-US" sz="1600" dirty="0" smtClean="0"/>
              <a:t>form:</a:t>
            </a:r>
            <a:endParaRPr lang="en-US" sz="1600" dirty="0" smtClean="0">
              <a:effectLst/>
            </a:endParaRPr>
          </a:p>
          <a:p>
            <a:pPr marL="0" indent="0" algn="ctr">
              <a:buNone/>
            </a:pPr>
            <a:r>
              <a:rPr lang="en-US" sz="1600" b="1" dirty="0" smtClean="0">
                <a:solidFill>
                  <a:srgbClr val="FF0000"/>
                </a:solidFill>
              </a:rPr>
              <a:t>A + BC </a:t>
            </a:r>
            <a:r>
              <a:rPr lang="en-US" sz="1600" b="1" dirty="0" smtClean="0">
                <a:solidFill>
                  <a:srgbClr val="FF0000"/>
                </a:solidFill>
                <a:sym typeface="Wingdings"/>
              </a:rPr>
              <a:t> B + AC</a:t>
            </a:r>
            <a:endParaRPr lang="en-US" sz="1600" b="1" dirty="0" smtClean="0">
              <a:solidFill>
                <a:srgbClr val="FF0000"/>
              </a:solidFill>
            </a:endParaRPr>
          </a:p>
          <a:p>
            <a:pPr marL="0" indent="0">
              <a:buNone/>
            </a:pPr>
            <a:r>
              <a:rPr lang="en-US" sz="1600" dirty="0" smtClean="0"/>
              <a:t>Suppose </a:t>
            </a:r>
            <a:r>
              <a:rPr lang="en-US" sz="1600" dirty="0"/>
              <a:t>you dip a coil of copper wire into a solution of silver nitrate and water, as shown in Figure 11. A vivid chemical reaction takes place as the solution turns blue and the submerged part of the wire becomes coated with a silvery metal. In this reaction, the copper replaces the silver in silver nitrate to form copper(II) nitrate. The </a:t>
            </a:r>
            <a:r>
              <a:rPr lang="en-US" sz="1600" dirty="0" smtClean="0"/>
              <a:t>equation </a:t>
            </a:r>
            <a:r>
              <a:rPr lang="en-US" sz="1600" dirty="0"/>
              <a:t>for this reaction </a:t>
            </a:r>
            <a:r>
              <a:rPr lang="en-US" sz="1600" dirty="0" smtClean="0"/>
              <a:t>is:</a:t>
            </a:r>
            <a:endParaRPr lang="en-US" sz="1600" dirty="0" smtClean="0">
              <a:effectLst/>
            </a:endParaRPr>
          </a:p>
          <a:p>
            <a:pPr marL="0" indent="0" algn="ctr">
              <a:buNone/>
            </a:pPr>
            <a:r>
              <a:rPr lang="en-US" sz="1600" dirty="0" smtClean="0"/>
              <a:t>Cu + 2AgNO</a:t>
            </a:r>
            <a:r>
              <a:rPr lang="en-US" sz="1600" baseline="-25000" dirty="0" smtClean="0"/>
              <a:t>3</a:t>
            </a:r>
            <a:r>
              <a:rPr lang="en-US" sz="1600" dirty="0" smtClean="0"/>
              <a:t> </a:t>
            </a:r>
            <a:r>
              <a:rPr lang="en-US" sz="1600" dirty="0" smtClean="0">
                <a:sym typeface="Wingdings"/>
              </a:rPr>
              <a:t> 2Ag + Cu(NO</a:t>
            </a:r>
            <a:r>
              <a:rPr lang="en-US" sz="1600" baseline="-25000" dirty="0" smtClean="0">
                <a:sym typeface="Wingdings"/>
              </a:rPr>
              <a:t>3</a:t>
            </a:r>
            <a:r>
              <a:rPr lang="en-US" sz="1600" dirty="0" smtClean="0">
                <a:sym typeface="Wingdings"/>
              </a:rPr>
              <a:t>)</a:t>
            </a:r>
            <a:r>
              <a:rPr lang="en-US" sz="1600" baseline="-25000" dirty="0" smtClean="0">
                <a:sym typeface="Wingdings"/>
              </a:rPr>
              <a:t>2</a:t>
            </a:r>
            <a:endParaRPr lang="en-US" sz="1600" baseline="-25000" dirty="0" smtClean="0"/>
          </a:p>
          <a:p>
            <a:pPr marL="0" indent="0">
              <a:buNone/>
            </a:pPr>
            <a:r>
              <a:rPr lang="en-US" sz="1600" dirty="0" smtClean="0"/>
              <a:t>Notice </a:t>
            </a:r>
            <a:r>
              <a:rPr lang="en-US" sz="1600" dirty="0"/>
              <a:t>that one of the products is silver, which you can see adhering to the wire in Figure 12. The other product, copper(II) nitrate, gives the solution its blue color. </a:t>
            </a:r>
            <a:endParaRPr lang="en-US" sz="1600" dirty="0" smtClean="0">
              <a:effectLst/>
            </a:endParaRPr>
          </a:p>
          <a:p>
            <a:pPr marL="0" indent="0">
              <a:buNone/>
            </a:pPr>
            <a:r>
              <a:rPr lang="en-US" sz="1600" dirty="0"/>
              <a:t>Recall that alkali metals are very reactive elements. Figure 12 shows potassium reacting with water. This is another example of a single- replacement reaction, as the element potassium replaces hydrogen in water to form potassium hydroxide, KOH. </a:t>
            </a:r>
            <a:endParaRPr lang="en-US" sz="1600" dirty="0" smtClean="0">
              <a:effectLst/>
            </a:endParaRPr>
          </a:p>
          <a:p>
            <a:pPr marL="0" indent="0" algn="ctr">
              <a:buNone/>
            </a:pPr>
            <a:r>
              <a:rPr lang="en-US" sz="1600" dirty="0" smtClean="0"/>
              <a:t>2K + 2H</a:t>
            </a:r>
            <a:r>
              <a:rPr lang="en-US" sz="1600" baseline="-25000" dirty="0" smtClean="0"/>
              <a:t>2</a:t>
            </a:r>
            <a:r>
              <a:rPr lang="en-US" sz="1600" dirty="0" smtClean="0"/>
              <a:t>O </a:t>
            </a:r>
            <a:r>
              <a:rPr lang="en-US" sz="1600" dirty="0" smtClean="0">
                <a:sym typeface="Wingdings"/>
              </a:rPr>
              <a:t> H</a:t>
            </a:r>
            <a:r>
              <a:rPr lang="en-US" sz="1600" baseline="-25000" dirty="0" smtClean="0">
                <a:sym typeface="Wingdings"/>
              </a:rPr>
              <a:t>2</a:t>
            </a:r>
            <a:r>
              <a:rPr lang="en-US" sz="1600" dirty="0" smtClean="0">
                <a:sym typeface="Wingdings"/>
              </a:rPr>
              <a:t> + 2KOH</a:t>
            </a:r>
            <a:endParaRPr lang="en-US" sz="1600" dirty="0" smtClean="0"/>
          </a:p>
          <a:p>
            <a:pPr marL="0" indent="0">
              <a:buNone/>
            </a:pPr>
            <a:r>
              <a:rPr lang="en-US" sz="1600" dirty="0" smtClean="0"/>
              <a:t>The </a:t>
            </a:r>
            <a:r>
              <a:rPr lang="en-US" sz="1600" dirty="0"/>
              <a:t>heat produced by this chemical reaction causes the hydrogen gas to ignite explosively. </a:t>
            </a:r>
            <a:endParaRPr lang="en-US" sz="1600" dirty="0" smtClean="0">
              <a:effectLst/>
            </a:endParaRPr>
          </a:p>
        </p:txBody>
      </p:sp>
      <p:sp>
        <p:nvSpPr>
          <p:cNvPr id="9" name="TextBox 8"/>
          <p:cNvSpPr txBox="1"/>
          <p:nvPr/>
        </p:nvSpPr>
        <p:spPr>
          <a:xfrm>
            <a:off x="6703101" y="4056826"/>
            <a:ext cx="2315554" cy="707886"/>
          </a:xfrm>
          <a:prstGeom prst="rect">
            <a:avLst/>
          </a:prstGeom>
          <a:noFill/>
        </p:spPr>
        <p:txBody>
          <a:bodyPr wrap="square" rtlCol="0">
            <a:spAutoFit/>
          </a:bodyPr>
          <a:lstStyle/>
          <a:p>
            <a:r>
              <a:rPr lang="en-US" sz="800" b="1" dirty="0" smtClean="0">
                <a:solidFill>
                  <a:srgbClr val="3366FF"/>
                </a:solidFill>
              </a:rPr>
              <a:t>Figure 11</a:t>
            </a:r>
            <a:r>
              <a:rPr lang="en-US" sz="800" dirty="0" smtClean="0">
                <a:solidFill>
                  <a:srgbClr val="3366FF"/>
                </a:solidFill>
              </a:rPr>
              <a:t>: A single-replacement reaction occurs when copper wire is submerged in a solution of silver (I) nitrate. As the copper replaces the silver in the silver nitrate solution, the solution turns blue, and silver crystals form on the wire.</a:t>
            </a:r>
            <a:endParaRPr lang="en-US" sz="800" dirty="0">
              <a:solidFill>
                <a:srgbClr val="3366FF"/>
              </a:solidFill>
            </a:endParaRPr>
          </a:p>
        </p:txBody>
      </p:sp>
    </p:spTree>
    <p:extLst>
      <p:ext uri="{BB962C8B-B14F-4D97-AF65-F5344CB8AC3E}">
        <p14:creationId xmlns:p14="http://schemas.microsoft.com/office/powerpoint/2010/main" val="961711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581"/>
            <a:ext cx="8229600" cy="1143000"/>
          </a:xfrm>
        </p:spPr>
        <p:txBody>
          <a:bodyPr>
            <a:normAutofit/>
          </a:bodyPr>
          <a:lstStyle/>
          <a:p>
            <a:r>
              <a:rPr lang="en-US" sz="6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DOUBLE REPLACEMENT</a:t>
            </a:r>
            <a:endParaRPr lang="en-US" sz="6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2" name="Content Placeholder 1"/>
          <p:cNvSpPr>
            <a:spLocks noGrp="1"/>
          </p:cNvSpPr>
          <p:nvPr>
            <p:ph idx="1"/>
          </p:nvPr>
        </p:nvSpPr>
        <p:spPr>
          <a:xfrm>
            <a:off x="2882925" y="972732"/>
            <a:ext cx="6102315" cy="5268875"/>
          </a:xfrm>
        </p:spPr>
        <p:txBody>
          <a:bodyPr>
            <a:noAutofit/>
          </a:bodyPr>
          <a:lstStyle/>
          <a:p>
            <a:pPr marL="0" indent="0">
              <a:lnSpc>
                <a:spcPct val="110000"/>
              </a:lnSpc>
              <a:buNone/>
            </a:pPr>
            <a:r>
              <a:rPr lang="en-US" sz="1500" dirty="0" smtClean="0"/>
              <a:t>A </a:t>
            </a:r>
            <a:r>
              <a:rPr lang="en-US" sz="1500" b="1" dirty="0" smtClean="0"/>
              <a:t>double</a:t>
            </a:r>
            <a:r>
              <a:rPr lang="en-US" sz="1500" b="1" dirty="0"/>
              <a:t>-</a:t>
            </a:r>
            <a:r>
              <a:rPr lang="en-US" sz="1500" b="1" dirty="0" smtClean="0"/>
              <a:t>replacement reaction </a:t>
            </a:r>
            <a:r>
              <a:rPr lang="en-US" sz="1500" dirty="0" smtClean="0"/>
              <a:t>is one in </a:t>
            </a:r>
            <a:r>
              <a:rPr lang="en-US" sz="1500" dirty="0"/>
              <a:t>which two different compounds exchange positive ions and form two new compounds. The general form of a double replacement reaction </a:t>
            </a:r>
            <a:r>
              <a:rPr lang="en-US" sz="1500" dirty="0" smtClean="0"/>
              <a:t>is:</a:t>
            </a:r>
          </a:p>
          <a:p>
            <a:pPr marL="0" indent="0" algn="ctr">
              <a:lnSpc>
                <a:spcPct val="110000"/>
              </a:lnSpc>
              <a:buNone/>
            </a:pPr>
            <a:r>
              <a:rPr lang="en-US" sz="1500" b="1" dirty="0" smtClean="0">
                <a:solidFill>
                  <a:srgbClr val="C0504D"/>
                </a:solidFill>
              </a:rPr>
              <a:t>AB + CD </a:t>
            </a:r>
            <a:r>
              <a:rPr lang="en-US" sz="1500" b="1" dirty="0" smtClean="0">
                <a:solidFill>
                  <a:srgbClr val="C0504D"/>
                </a:solidFill>
                <a:sym typeface="Wingdings"/>
              </a:rPr>
              <a:t> AD + CB</a:t>
            </a:r>
            <a:endParaRPr lang="en-US" sz="1500" b="1" dirty="0">
              <a:solidFill>
                <a:srgbClr val="C0504D"/>
              </a:solidFill>
            </a:endParaRPr>
          </a:p>
          <a:p>
            <a:pPr marL="0" indent="0">
              <a:lnSpc>
                <a:spcPct val="110000"/>
              </a:lnSpc>
              <a:buNone/>
            </a:pPr>
            <a:endParaRPr lang="en-US" sz="1500" dirty="0" smtClean="0"/>
          </a:p>
          <a:p>
            <a:pPr marL="0" indent="0">
              <a:lnSpc>
                <a:spcPct val="110000"/>
              </a:lnSpc>
              <a:buNone/>
            </a:pPr>
            <a:r>
              <a:rPr lang="en-US" sz="1500" dirty="0" smtClean="0"/>
              <a:t>Notice </a:t>
            </a:r>
            <a:r>
              <a:rPr lang="en-US" sz="1500" dirty="0"/>
              <a:t>that two replacements take place in this reaction. Not only is A replacing C, but C is also replacing A. </a:t>
            </a:r>
            <a:endParaRPr lang="en-US" sz="1500" dirty="0" smtClean="0">
              <a:effectLst/>
            </a:endParaRPr>
          </a:p>
          <a:p>
            <a:pPr marL="0" indent="0">
              <a:lnSpc>
                <a:spcPct val="110000"/>
              </a:lnSpc>
              <a:buNone/>
            </a:pPr>
            <a:r>
              <a:rPr lang="en-US" sz="1500" dirty="0"/>
              <a:t>Solutions of lead(II) nitrate, </a:t>
            </a:r>
            <a:r>
              <a:rPr lang="en-US" sz="1500" dirty="0" err="1"/>
              <a:t>Pb</a:t>
            </a:r>
            <a:r>
              <a:rPr lang="en-US" sz="1500" dirty="0"/>
              <a:t>(NO</a:t>
            </a:r>
            <a:r>
              <a:rPr lang="en-US" sz="1500" baseline="-25000" dirty="0"/>
              <a:t>3</a:t>
            </a:r>
            <a:r>
              <a:rPr lang="en-US" sz="1500" dirty="0"/>
              <a:t>)</a:t>
            </a:r>
            <a:r>
              <a:rPr lang="en-US" sz="1500" baseline="-25000" dirty="0"/>
              <a:t>2</a:t>
            </a:r>
            <a:r>
              <a:rPr lang="en-US" sz="1500" dirty="0"/>
              <a:t>, and potassium iodide, KI, are both colorless. However, when these solutions are mixed, as shown in Figure 13, a yellow precipitate forms as a result of a double- replacement reaction. The equation for this reaction </a:t>
            </a:r>
            <a:r>
              <a:rPr lang="en-US" sz="1500" dirty="0" smtClean="0"/>
              <a:t>is:</a:t>
            </a:r>
          </a:p>
          <a:p>
            <a:pPr marL="0" indent="0" algn="ctr">
              <a:lnSpc>
                <a:spcPct val="110000"/>
              </a:lnSpc>
              <a:buNone/>
            </a:pPr>
            <a:r>
              <a:rPr lang="en-US" sz="1500" dirty="0" err="1" smtClean="0"/>
              <a:t>Pb</a:t>
            </a:r>
            <a:r>
              <a:rPr lang="en-US" sz="1500" dirty="0" smtClean="0"/>
              <a:t>(NO</a:t>
            </a:r>
            <a:r>
              <a:rPr lang="en-US" sz="1500" baseline="-25000" dirty="0" smtClean="0"/>
              <a:t>3</a:t>
            </a:r>
            <a:r>
              <a:rPr lang="en-US" sz="1500" dirty="0" smtClean="0"/>
              <a:t>)</a:t>
            </a:r>
            <a:r>
              <a:rPr lang="en-US" sz="1500" baseline="-25000" dirty="0" smtClean="0"/>
              <a:t>2</a:t>
            </a:r>
            <a:r>
              <a:rPr lang="en-US" sz="1500" dirty="0" smtClean="0"/>
              <a:t> + 2KI </a:t>
            </a:r>
            <a:r>
              <a:rPr lang="en-US" sz="1500" dirty="0" smtClean="0">
                <a:sym typeface="Wingdings"/>
              </a:rPr>
              <a:t> PbI</a:t>
            </a:r>
            <a:r>
              <a:rPr lang="en-US" sz="1500" baseline="-25000" dirty="0" smtClean="0">
                <a:sym typeface="Wingdings"/>
              </a:rPr>
              <a:t>2</a:t>
            </a:r>
            <a:r>
              <a:rPr lang="en-US" sz="1500" dirty="0" smtClean="0">
                <a:sym typeface="Wingdings"/>
              </a:rPr>
              <a:t> + 2KNO</a:t>
            </a:r>
            <a:r>
              <a:rPr lang="en-US" sz="1500" baseline="-25000" dirty="0" smtClean="0">
                <a:sym typeface="Wingdings"/>
              </a:rPr>
              <a:t>3</a:t>
            </a:r>
            <a:endParaRPr lang="en-US" sz="1500" dirty="0" smtClean="0"/>
          </a:p>
          <a:p>
            <a:pPr marL="0" indent="0">
              <a:lnSpc>
                <a:spcPct val="110000"/>
              </a:lnSpc>
              <a:buNone/>
            </a:pPr>
            <a:r>
              <a:rPr lang="en-US" sz="1500" dirty="0" smtClean="0"/>
              <a:t>The </a:t>
            </a:r>
            <a:r>
              <a:rPr lang="en-US" sz="1500" dirty="0"/>
              <a:t>lead ions in </a:t>
            </a:r>
            <a:r>
              <a:rPr lang="en-US" sz="1500" dirty="0" err="1" smtClean="0"/>
              <a:t>Pb</a:t>
            </a:r>
            <a:r>
              <a:rPr lang="en-US" sz="1500" dirty="0" smtClean="0"/>
              <a:t>(NO</a:t>
            </a:r>
            <a:r>
              <a:rPr lang="en-US" sz="1500" baseline="-25000" dirty="0" smtClean="0"/>
              <a:t>3</a:t>
            </a:r>
            <a:r>
              <a:rPr lang="en-US" sz="1500" dirty="0" smtClean="0"/>
              <a:t>)</a:t>
            </a:r>
            <a:r>
              <a:rPr lang="en-US" sz="1500" baseline="-25000" dirty="0" smtClean="0"/>
              <a:t>2</a:t>
            </a:r>
            <a:r>
              <a:rPr lang="en-US" sz="1500" dirty="0" smtClean="0"/>
              <a:t> </a:t>
            </a:r>
            <a:r>
              <a:rPr lang="en-US" sz="1500" dirty="0" smtClean="0"/>
              <a:t> </a:t>
            </a:r>
            <a:r>
              <a:rPr lang="en-US" sz="1500" dirty="0"/>
              <a:t>trade places with the potassium ions in KI. The products are lead(II) iodide, PbI</a:t>
            </a:r>
            <a:r>
              <a:rPr lang="en-US" sz="1500" baseline="-25000" dirty="0"/>
              <a:t>2</a:t>
            </a:r>
            <a:r>
              <a:rPr lang="en-US" sz="1500" dirty="0"/>
              <a:t>, which precipitates out of solution, and potassium nitrate, KNO</a:t>
            </a:r>
            <a:r>
              <a:rPr lang="en-US" sz="1500" baseline="-25000" dirty="0"/>
              <a:t>3</a:t>
            </a:r>
            <a:r>
              <a:rPr lang="en-US" sz="1500" dirty="0"/>
              <a:t>, which remains in solution. </a:t>
            </a:r>
            <a:endParaRPr lang="en-US" sz="1500" dirty="0" smtClean="0">
              <a:effectLst/>
            </a:endParaRPr>
          </a:p>
          <a:p>
            <a:pPr marL="0" indent="0">
              <a:lnSpc>
                <a:spcPct val="110000"/>
              </a:lnSpc>
              <a:buNone/>
            </a:pPr>
            <a:r>
              <a:rPr lang="en-US" sz="1500" dirty="0"/>
              <a:t>When geologists test the calcium carbonate content in a rock, they make use of the following double-replacement </a:t>
            </a:r>
            <a:r>
              <a:rPr lang="en-US" sz="1500" dirty="0" smtClean="0"/>
              <a:t>reaction</a:t>
            </a:r>
            <a:r>
              <a:rPr lang="en-US" sz="1500" dirty="0"/>
              <a:t>:</a:t>
            </a:r>
            <a:endParaRPr lang="en-US" sz="1500" dirty="0" smtClean="0">
              <a:effectLst/>
            </a:endParaRPr>
          </a:p>
          <a:p>
            <a:pPr marL="0" indent="0" algn="ctr">
              <a:lnSpc>
                <a:spcPct val="110000"/>
              </a:lnSpc>
              <a:buNone/>
            </a:pPr>
            <a:r>
              <a:rPr lang="en-US" sz="1500" dirty="0" smtClean="0"/>
              <a:t>CaCO</a:t>
            </a:r>
            <a:r>
              <a:rPr lang="en-US" sz="1500" baseline="-25000" dirty="0" smtClean="0"/>
              <a:t>3</a:t>
            </a:r>
            <a:r>
              <a:rPr lang="en-US" sz="1500" dirty="0" smtClean="0"/>
              <a:t> + 2HCl </a:t>
            </a:r>
            <a:r>
              <a:rPr lang="en-US" sz="1500" dirty="0" smtClean="0">
                <a:sym typeface="Wingdings"/>
              </a:rPr>
              <a:t> CaCl</a:t>
            </a:r>
            <a:r>
              <a:rPr lang="en-US" sz="1500" baseline="-25000" dirty="0" smtClean="0">
                <a:sym typeface="Wingdings"/>
              </a:rPr>
              <a:t>2</a:t>
            </a:r>
            <a:r>
              <a:rPr lang="en-US" sz="1500" dirty="0" smtClean="0">
                <a:sym typeface="Wingdings"/>
              </a:rPr>
              <a:t> + H</a:t>
            </a:r>
            <a:r>
              <a:rPr lang="en-US" sz="1500" baseline="-25000" dirty="0" smtClean="0">
                <a:sym typeface="Wingdings"/>
              </a:rPr>
              <a:t>2</a:t>
            </a:r>
            <a:r>
              <a:rPr lang="en-US" sz="1500" dirty="0" smtClean="0">
                <a:sym typeface="Wingdings"/>
              </a:rPr>
              <a:t>CO</a:t>
            </a:r>
            <a:r>
              <a:rPr lang="en-US" sz="1500" baseline="-25000" dirty="0" smtClean="0">
                <a:sym typeface="Wingdings"/>
              </a:rPr>
              <a:t>3</a:t>
            </a:r>
            <a:endParaRPr lang="en-US" sz="1500" baseline="-25000" dirty="0" smtClean="0"/>
          </a:p>
          <a:p>
            <a:pPr marL="0" indent="0">
              <a:lnSpc>
                <a:spcPct val="110000"/>
              </a:lnSpc>
              <a:buNone/>
            </a:pPr>
            <a:r>
              <a:rPr lang="en-US" sz="1500" dirty="0" smtClean="0"/>
              <a:t>One </a:t>
            </a:r>
            <a:r>
              <a:rPr lang="en-US" sz="1500" dirty="0"/>
              <a:t>of the products of this reaction is calcium chloride, CaCl2. The other product is carbonic acid, H</a:t>
            </a:r>
            <a:r>
              <a:rPr lang="en-US" sz="1500" baseline="-25000" dirty="0"/>
              <a:t>2</a:t>
            </a:r>
            <a:r>
              <a:rPr lang="en-US" sz="1500" dirty="0"/>
              <a:t>CO</a:t>
            </a:r>
            <a:r>
              <a:rPr lang="en-US" sz="1500" baseline="-25000" dirty="0"/>
              <a:t>3</a:t>
            </a:r>
            <a:r>
              <a:rPr lang="en-US" sz="1500" dirty="0"/>
              <a:t>, which decomposes into carbon dioxide gas and </a:t>
            </a:r>
            <a:r>
              <a:rPr lang="en-US" sz="1500" dirty="0" smtClean="0"/>
              <a:t>water.</a:t>
            </a:r>
          </a:p>
        </p:txBody>
      </p:sp>
      <p:pic>
        <p:nvPicPr>
          <p:cNvPr id="3" name="Picture 2" descr="7_2__page_5_of_7_.tiff"/>
          <p:cNvPicPr>
            <a:picLocks noChangeAspect="1"/>
          </p:cNvPicPr>
          <p:nvPr/>
        </p:nvPicPr>
        <p:blipFill rotWithShape="1">
          <a:blip r:embed="rId2">
            <a:extLst>
              <a:ext uri="{28A0092B-C50C-407E-A947-70E740481C1C}">
                <a14:useLocalDpi xmlns:a14="http://schemas.microsoft.com/office/drawing/2010/main" val="0"/>
              </a:ext>
            </a:extLst>
          </a:blip>
          <a:srcRect l="6842"/>
          <a:stretch/>
        </p:blipFill>
        <p:spPr>
          <a:xfrm>
            <a:off x="386640" y="1635482"/>
            <a:ext cx="2401702" cy="4724400"/>
          </a:xfrm>
          <a:prstGeom prst="rect">
            <a:avLst/>
          </a:prstGeom>
        </p:spPr>
      </p:pic>
    </p:spTree>
    <p:extLst>
      <p:ext uri="{BB962C8B-B14F-4D97-AF65-F5344CB8AC3E}">
        <p14:creationId xmlns:p14="http://schemas.microsoft.com/office/powerpoint/2010/main" val="961711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alphaModFix amt="30000"/>
          </a:blip>
          <a:stretch>
            <a:fillRect/>
          </a:stretch>
        </p:blipFill>
        <p:spPr>
          <a:xfrm>
            <a:off x="457200" y="189140"/>
            <a:ext cx="6831577" cy="6686944"/>
          </a:xfrm>
          <a:prstGeom prst="rect">
            <a:avLst/>
          </a:prstGeom>
        </p:spPr>
      </p:pic>
      <p:sp>
        <p:nvSpPr>
          <p:cNvPr id="4" name="Title 3"/>
          <p:cNvSpPr>
            <a:spLocks noGrp="1"/>
          </p:cNvSpPr>
          <p:nvPr>
            <p:ph type="title"/>
          </p:nvPr>
        </p:nvSpPr>
        <p:spPr>
          <a:xfrm>
            <a:off x="457200" y="18084"/>
            <a:ext cx="8229600" cy="1143000"/>
          </a:xfrm>
        </p:spPr>
        <p:txBody>
          <a:bodyPr>
            <a:normAutofit/>
          </a:bodyPr>
          <a:lstStyle/>
          <a:p>
            <a:r>
              <a:rPr lang="en-US" sz="6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COMBUSTION</a:t>
            </a:r>
            <a:endParaRPr lang="en-US" sz="6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Content Placeholder 2"/>
          <p:cNvSpPr>
            <a:spLocks noGrp="1"/>
          </p:cNvSpPr>
          <p:nvPr>
            <p:ph idx="1"/>
          </p:nvPr>
        </p:nvSpPr>
        <p:spPr>
          <a:xfrm>
            <a:off x="457201" y="1235566"/>
            <a:ext cx="6676944" cy="5303860"/>
          </a:xfrm>
        </p:spPr>
        <p:txBody>
          <a:bodyPr>
            <a:normAutofit fontScale="62500" lnSpcReduction="20000"/>
          </a:bodyPr>
          <a:lstStyle/>
          <a:p>
            <a:pPr marL="0" indent="0">
              <a:lnSpc>
                <a:spcPct val="120000"/>
              </a:lnSpc>
              <a:buNone/>
            </a:pPr>
            <a:r>
              <a:rPr lang="en-US" dirty="0" smtClean="0"/>
              <a:t>A </a:t>
            </a:r>
            <a:r>
              <a:rPr lang="en-US" b="1" dirty="0" smtClean="0"/>
              <a:t>combustion reaction </a:t>
            </a:r>
            <a:r>
              <a:rPr lang="en-US" dirty="0" smtClean="0"/>
              <a:t>is one in which a substance </a:t>
            </a:r>
            <a:r>
              <a:rPr lang="en-US" dirty="0"/>
              <a:t>reacts rapidly with oxygen, often producing heat and light. The </a:t>
            </a:r>
            <a:r>
              <a:rPr lang="en-US" dirty="0" smtClean="0"/>
              <a:t>burning </a:t>
            </a:r>
            <a:r>
              <a:rPr lang="en-US" dirty="0"/>
              <a:t>of natural gas, shown in Figure 14, is an example of combustion. The main component of natural gas is methane, CH4. When methane burns in an unlimited supply of oxygen, the following reaction </a:t>
            </a:r>
            <a:r>
              <a:rPr lang="en-US" dirty="0" smtClean="0"/>
              <a:t>occurs:</a:t>
            </a:r>
          </a:p>
          <a:p>
            <a:pPr marL="0" indent="0" algn="ctr">
              <a:lnSpc>
                <a:spcPct val="120000"/>
              </a:lnSpc>
              <a:buNone/>
            </a:pPr>
            <a:r>
              <a:rPr lang="en-US" dirty="0" smtClean="0">
                <a:effectLst/>
              </a:rPr>
              <a:t>CH</a:t>
            </a:r>
            <a:r>
              <a:rPr lang="en-US" baseline="-25000" dirty="0" smtClean="0">
                <a:effectLst/>
              </a:rPr>
              <a:t>4</a:t>
            </a:r>
            <a:r>
              <a:rPr lang="en-US" dirty="0" smtClean="0">
                <a:effectLst/>
              </a:rPr>
              <a:t> + 2O</a:t>
            </a:r>
            <a:r>
              <a:rPr lang="en-US" baseline="-25000" dirty="0" smtClean="0">
                <a:effectLst/>
              </a:rPr>
              <a:t>2</a:t>
            </a:r>
            <a:r>
              <a:rPr lang="en-US" dirty="0" smtClean="0">
                <a:effectLst/>
              </a:rPr>
              <a:t> </a:t>
            </a:r>
            <a:r>
              <a:rPr lang="en-US" dirty="0" smtClean="0">
                <a:effectLst/>
                <a:sym typeface="Wingdings"/>
              </a:rPr>
              <a:t> CO</a:t>
            </a:r>
            <a:r>
              <a:rPr lang="en-US" baseline="-25000" dirty="0" smtClean="0">
                <a:effectLst/>
                <a:sym typeface="Wingdings"/>
              </a:rPr>
              <a:t>2</a:t>
            </a:r>
            <a:r>
              <a:rPr lang="en-US" dirty="0" smtClean="0">
                <a:effectLst/>
                <a:sym typeface="Wingdings"/>
              </a:rPr>
              <a:t> + 2H</a:t>
            </a:r>
            <a:r>
              <a:rPr lang="en-US" baseline="-25000" dirty="0" smtClean="0">
                <a:effectLst/>
                <a:sym typeface="Wingdings"/>
              </a:rPr>
              <a:t>2</a:t>
            </a:r>
            <a:r>
              <a:rPr lang="en-US" dirty="0" smtClean="0">
                <a:effectLst/>
                <a:sym typeface="Wingdings"/>
              </a:rPr>
              <a:t>O</a:t>
            </a:r>
            <a:endParaRPr lang="en-US" dirty="0" smtClean="0">
              <a:effectLst/>
            </a:endParaRPr>
          </a:p>
          <a:p>
            <a:pPr marL="0" indent="0">
              <a:lnSpc>
                <a:spcPct val="120000"/>
              </a:lnSpc>
              <a:buNone/>
            </a:pPr>
            <a:r>
              <a:rPr lang="en-US" dirty="0" smtClean="0"/>
              <a:t>The </a:t>
            </a:r>
            <a:r>
              <a:rPr lang="en-US" dirty="0"/>
              <a:t>products of the reaction are carbon dioxide and water. The </a:t>
            </a:r>
            <a:r>
              <a:rPr lang="en-US" dirty="0" smtClean="0"/>
              <a:t>combustion </a:t>
            </a:r>
            <a:r>
              <a:rPr lang="en-US" dirty="0"/>
              <a:t>of methane also generates both heat and light</a:t>
            </a:r>
            <a:r>
              <a:rPr lang="en-US" dirty="0" smtClean="0"/>
              <a:t>.</a:t>
            </a:r>
            <a:endParaRPr lang="en-US" dirty="0" smtClean="0">
              <a:effectLst/>
            </a:endParaRPr>
          </a:p>
          <a:p>
            <a:pPr marL="0" indent="0">
              <a:lnSpc>
                <a:spcPct val="120000"/>
              </a:lnSpc>
              <a:buNone/>
            </a:pPr>
            <a:r>
              <a:rPr lang="en-US" dirty="0"/>
              <a:t>By now you know the chemical equation for the combustion of hydrogen. </a:t>
            </a:r>
            <a:endParaRPr lang="en-US" dirty="0" smtClean="0">
              <a:effectLst/>
            </a:endParaRPr>
          </a:p>
          <a:p>
            <a:pPr marL="0" indent="0" algn="ctr">
              <a:lnSpc>
                <a:spcPct val="120000"/>
              </a:lnSpc>
              <a:buNone/>
            </a:pPr>
            <a:r>
              <a:rPr lang="en-US" dirty="0" smtClean="0"/>
              <a:t>2H</a:t>
            </a:r>
            <a:r>
              <a:rPr lang="en-US" baseline="-25000" dirty="0" smtClean="0"/>
              <a:t>2</a:t>
            </a:r>
            <a:r>
              <a:rPr lang="en-US" dirty="0" smtClean="0"/>
              <a:t> + O</a:t>
            </a:r>
            <a:r>
              <a:rPr lang="en-US" baseline="-25000" dirty="0" smtClean="0"/>
              <a:t>2</a:t>
            </a:r>
            <a:r>
              <a:rPr lang="en-US" dirty="0" smtClean="0"/>
              <a:t> </a:t>
            </a:r>
            <a:r>
              <a:rPr lang="en-US" dirty="0" smtClean="0">
                <a:sym typeface="Wingdings"/>
              </a:rPr>
              <a:t> 2H</a:t>
            </a:r>
            <a:r>
              <a:rPr lang="en-US" baseline="-25000" dirty="0" smtClean="0">
                <a:sym typeface="Wingdings"/>
              </a:rPr>
              <a:t>2</a:t>
            </a:r>
            <a:r>
              <a:rPr lang="en-US" dirty="0" smtClean="0">
                <a:sym typeface="Wingdings"/>
              </a:rPr>
              <a:t>O</a:t>
            </a:r>
            <a:endParaRPr lang="en-US" dirty="0" smtClean="0"/>
          </a:p>
          <a:p>
            <a:pPr marL="0" indent="0">
              <a:lnSpc>
                <a:spcPct val="120000"/>
              </a:lnSpc>
              <a:buNone/>
            </a:pPr>
            <a:r>
              <a:rPr lang="en-US" dirty="0" smtClean="0"/>
              <a:t>Notice </a:t>
            </a:r>
            <a:r>
              <a:rPr lang="en-US" dirty="0"/>
              <a:t>that you could also classify this reaction as the synthesis of water. </a:t>
            </a:r>
            <a:r>
              <a:rPr lang="en-US" dirty="0" smtClean="0"/>
              <a:t>The </a:t>
            </a:r>
            <a:r>
              <a:rPr lang="en-US" dirty="0"/>
              <a:t>classifications for chemical reactions sometimes </a:t>
            </a:r>
            <a:r>
              <a:rPr lang="en-US" dirty="0" smtClean="0"/>
              <a:t>overlap</a:t>
            </a:r>
            <a:r>
              <a:rPr lang="en-US" dirty="0"/>
              <a:t>!</a:t>
            </a:r>
            <a:endParaRPr lang="en-US" dirty="0" smtClean="0">
              <a:effectLst/>
            </a:endParaRPr>
          </a:p>
        </p:txBody>
      </p:sp>
      <p:pic>
        <p:nvPicPr>
          <p:cNvPr id="7" name="Picture 6" descr="7_2__page_6_of_7_.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8777" y="1557298"/>
            <a:ext cx="1676400" cy="3860800"/>
          </a:xfrm>
          <a:prstGeom prst="rect">
            <a:avLst/>
          </a:prstGeom>
          <a:ln>
            <a:solidFill>
              <a:schemeClr val="tx1"/>
            </a:solidFill>
          </a:ln>
        </p:spPr>
      </p:pic>
    </p:spTree>
    <p:extLst>
      <p:ext uri="{BB962C8B-B14F-4D97-AF65-F5344CB8AC3E}">
        <p14:creationId xmlns:p14="http://schemas.microsoft.com/office/powerpoint/2010/main" val="9617112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82</TotalTime>
  <Words>1009</Words>
  <Application>Microsoft Macintosh PowerPoint</Application>
  <PresentationFormat>On-screen Show (4:3)</PresentationFormat>
  <Paragraphs>46</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Synthesis</vt:lpstr>
      <vt:lpstr>DECOMPOSITION</vt:lpstr>
      <vt:lpstr>SINGLE REPLACEMENT</vt:lpstr>
      <vt:lpstr>DOUBLE REPLACEMENT</vt:lpstr>
      <vt:lpstr>COMBUSTION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Eggleston</dc:creator>
  <cp:lastModifiedBy>Rachel Eggleston</cp:lastModifiedBy>
  <cp:revision>7</cp:revision>
  <dcterms:created xsi:type="dcterms:W3CDTF">2014-03-05T23:42:55Z</dcterms:created>
  <dcterms:modified xsi:type="dcterms:W3CDTF">2014-03-06T01:05:05Z</dcterms:modified>
</cp:coreProperties>
</file>