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71" r:id="rId2"/>
    <p:sldId id="272" r:id="rId3"/>
    <p:sldId id="273" r:id="rId4"/>
    <p:sldId id="274" r:id="rId5"/>
    <p:sldId id="275" r:id="rId6"/>
    <p:sldId id="279" r:id="rId7"/>
    <p:sldId id="257" r:id="rId8"/>
    <p:sldId id="258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81" r:id="rId18"/>
    <p:sldId id="282" r:id="rId19"/>
    <p:sldId id="284" r:id="rId20"/>
    <p:sldId id="28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2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A4DEF-FC21-164A-957A-28E4CC40F603}" type="datetimeFigureOut">
              <a:rPr lang="en-US" smtClean="0"/>
              <a:t>9/29/14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00BE2-24EA-9349-A5ED-1FBE3D83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44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95165-5023-40A9-9363-4F6AD31CFE41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086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00BE2-24EA-9349-A5ED-1FBE3D83485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18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00BE2-24EA-9349-A5ED-1FBE3D83485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18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8B2F30D-1AA7-3648-82AB-9D23FA0DBF5E}" type="datetimeFigureOut">
              <a:rPr lang="en-US" smtClean="0"/>
              <a:t>9/29/14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E9AD312-AED3-2442-9263-3CD6A5E2BE4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5:00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2" name="TextBox 1"/>
          <p:cNvSpPr txBox="1"/>
          <p:nvPr/>
        </p:nvSpPr>
        <p:spPr>
          <a:xfrm>
            <a:off x="691443" y="428377"/>
            <a:ext cx="7732889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Warm Up:</a:t>
            </a:r>
          </a:p>
          <a:p>
            <a:pPr algn="ctr"/>
            <a:r>
              <a:rPr lang="en-US" sz="3600" dirty="0" smtClean="0"/>
              <a:t>Compare and contrast the two pictures below. How are the substances the same or different? Do they show the same substance or different substances?</a:t>
            </a:r>
            <a:endParaRPr lang="en-US" sz="3600" dirty="0"/>
          </a:p>
        </p:txBody>
      </p:sp>
      <p:pic>
        <p:nvPicPr>
          <p:cNvPr id="63" name="Picture 62" descr="https://encrypted-tbn1.gstatic.com/images?q=tbn:ANd9GcQp2nX7qkG_Zr5adJdkAjTJnr6lZgaRXYcv-kvseSolfj2HdhJ-5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797" y="3410671"/>
            <a:ext cx="1435982" cy="1979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Picture 64" descr="https://encrypted-tbn3.gstatic.com/images?q=tbn:ANd9GcQW04PhisMU0wOYCsflcvplefKuwIJ5kbA8NXGpbuVrzBsEvCgbEw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396" y="3429000"/>
            <a:ext cx="2291715" cy="1993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354667" y="5390444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Picture A: Water</a:t>
            </a:r>
            <a:endParaRPr lang="en-US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4746908" y="5390444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Picture B: Ice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8873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xmlns:p14="http://schemas.microsoft.com/office/powerpoint/2010/main" spd="slow" advTm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3:05</a:t>
            </a:r>
            <a:endParaRPr lang="en-US" sz="6500" dirty="0"/>
          </a:p>
        </p:txBody>
      </p:sp>
      <p:sp>
        <p:nvSpPr>
          <p:cNvPr id="65" name="TextBox 64"/>
          <p:cNvSpPr txBox="1"/>
          <p:nvPr/>
        </p:nvSpPr>
        <p:spPr>
          <a:xfrm>
            <a:off x="691443" y="428377"/>
            <a:ext cx="7732889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Warm Up:</a:t>
            </a:r>
          </a:p>
          <a:p>
            <a:pPr algn="ctr"/>
            <a:r>
              <a:rPr lang="en-US" sz="3600" dirty="0" smtClean="0"/>
              <a:t>Compare and contrast the two pictures below. How are the substances the same or different? Do they show the same substance or different substances?</a:t>
            </a:r>
            <a:endParaRPr lang="en-US" sz="3600" dirty="0"/>
          </a:p>
        </p:txBody>
      </p:sp>
      <p:pic>
        <p:nvPicPr>
          <p:cNvPr id="66" name="Picture 65" descr="https://encrypted-tbn1.gstatic.com/images?q=tbn:ANd9GcQp2nX7qkG_Zr5adJdkAjTJnr6lZgaRXYcv-kvseSolfj2HdhJ-5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797" y="3410671"/>
            <a:ext cx="1435982" cy="1979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66" descr="https://encrypted-tbn3.gstatic.com/images?q=tbn:ANd9GcQW04PhisMU0wOYCsflcvplefKuwIJ5kbA8NXGpbuVrzBsEvCgbEw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396" y="3429000"/>
            <a:ext cx="2291715" cy="199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TextBox 67"/>
          <p:cNvSpPr txBox="1"/>
          <p:nvPr/>
        </p:nvSpPr>
        <p:spPr>
          <a:xfrm>
            <a:off x="1354667" y="5390444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Picture A: Water</a:t>
            </a:r>
            <a:endParaRPr lang="en-US" sz="24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4746908" y="5390444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Picture B: Ice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6817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10"/>
                            </p:stCondLst>
                            <p:childTnLst>
                              <p:par>
                                <p:cTn id="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1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1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1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1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1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1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1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10"/>
                            </p:stCondLst>
                            <p:childTnLst>
                              <p:par>
                                <p:cTn id="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1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1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1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1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1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10"/>
                            </p:stCondLst>
                            <p:childTnLst>
                              <p:par>
                                <p:cTn id="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1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1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1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10"/>
                            </p:stCondLst>
                            <p:childTnLst>
                              <p:par>
                                <p:cTn id="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1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1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1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10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1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10"/>
                            </p:stCondLst>
                            <p:childTnLst>
                              <p:par>
                                <p:cTn id="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1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1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1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10"/>
                            </p:stCondLst>
                            <p:childTnLst>
                              <p:par>
                                <p:cTn id="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1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401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901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4010"/>
                            </p:stCondLst>
                            <p:childTnLst>
                              <p:par>
                                <p:cTn id="2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9010"/>
                            </p:stCondLst>
                            <p:childTnLst>
                              <p:par>
                                <p:cTn id="2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4010"/>
                            </p:stCondLst>
                            <p:childTnLst>
                              <p:par>
                                <p:cTn id="2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49010"/>
                            </p:stCondLst>
                            <p:childTnLst>
                              <p:par>
                                <p:cTn id="2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54010"/>
                            </p:stCondLst>
                            <p:childTnLst>
                              <p:par>
                                <p:cTn id="3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59010"/>
                            </p:stCondLst>
                            <p:childTnLst>
                              <p:par>
                                <p:cTn id="3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65" name="TextBox 64"/>
          <p:cNvSpPr txBox="1"/>
          <p:nvPr/>
        </p:nvSpPr>
        <p:spPr>
          <a:xfrm>
            <a:off x="691443" y="428377"/>
            <a:ext cx="7732889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Warm Up:</a:t>
            </a:r>
          </a:p>
          <a:p>
            <a:pPr algn="ctr"/>
            <a:r>
              <a:rPr lang="en-US" sz="3600" dirty="0" smtClean="0"/>
              <a:t>Compare and contrast the two pictures below. How are the substances the same or different? Do they show the same substance or different substances?</a:t>
            </a:r>
            <a:endParaRPr lang="en-US" sz="3600" dirty="0"/>
          </a:p>
        </p:txBody>
      </p:sp>
      <p:pic>
        <p:nvPicPr>
          <p:cNvPr id="66" name="Picture 65" descr="https://encrypted-tbn1.gstatic.com/images?q=tbn:ANd9GcQp2nX7qkG_Zr5adJdkAjTJnr6lZgaRXYcv-kvseSolfj2HdhJ-5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797" y="3410671"/>
            <a:ext cx="1435982" cy="1979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66" descr="https://encrypted-tbn3.gstatic.com/images?q=tbn:ANd9GcQW04PhisMU0wOYCsflcvplefKuwIJ5kbA8NXGpbuVrzBsEvCgbEw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396" y="3429000"/>
            <a:ext cx="2291715" cy="199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TextBox 67"/>
          <p:cNvSpPr txBox="1"/>
          <p:nvPr/>
        </p:nvSpPr>
        <p:spPr>
          <a:xfrm>
            <a:off x="1354667" y="5390444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Picture A: Water</a:t>
            </a:r>
            <a:endParaRPr lang="en-US" sz="24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4746908" y="5390444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Picture B: Ice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768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10"/>
                            </p:stCondLst>
                            <p:childTnLst>
                              <p:par>
                                <p:cTn id="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1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1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1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1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1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1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1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10"/>
                            </p:stCondLst>
                            <p:childTnLst>
                              <p:par>
                                <p:cTn id="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1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1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1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1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1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10"/>
                            </p:stCondLst>
                            <p:childTnLst>
                              <p:par>
                                <p:cTn id="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1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1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1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10"/>
                            </p:stCondLst>
                            <p:childTnLst>
                              <p:par>
                                <p:cTn id="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1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1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1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10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1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10"/>
                            </p:stCondLst>
                            <p:childTnLst>
                              <p:par>
                                <p:cTn id="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1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1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1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10"/>
                            </p:stCondLst>
                            <p:childTnLst>
                              <p:par>
                                <p:cTn id="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1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401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901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4010"/>
                            </p:stCondLst>
                            <p:childTnLst>
                              <p:par>
                                <p:cTn id="2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9010"/>
                            </p:stCondLst>
                            <p:childTnLst>
                              <p:par>
                                <p:cTn id="2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4010"/>
                            </p:stCondLst>
                            <p:childTnLst>
                              <p:par>
                                <p:cTn id="2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49010"/>
                            </p:stCondLst>
                            <p:childTnLst>
                              <p:par>
                                <p:cTn id="2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54010"/>
                            </p:stCondLst>
                            <p:childTnLst>
                              <p:par>
                                <p:cTn id="3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59010"/>
                            </p:stCondLst>
                            <p:childTnLst>
                              <p:par>
                                <p:cTn id="3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691443" y="428377"/>
            <a:ext cx="7732889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Warm Up:</a:t>
            </a:r>
          </a:p>
          <a:p>
            <a:pPr algn="ctr"/>
            <a:r>
              <a:rPr lang="en-US" sz="3600" dirty="0" smtClean="0"/>
              <a:t>Compare and contrast the two pictures below. How are the substances the same or different? Do they show the same substance or different substances?</a:t>
            </a:r>
            <a:endParaRPr lang="en-US" sz="3600" dirty="0"/>
          </a:p>
        </p:txBody>
      </p:sp>
      <p:pic>
        <p:nvPicPr>
          <p:cNvPr id="66" name="Picture 65" descr="https://encrypted-tbn1.gstatic.com/images?q=tbn:ANd9GcQp2nX7qkG_Zr5adJdkAjTJnr6lZgaRXYcv-kvseSolfj2HdhJ-5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797" y="3410671"/>
            <a:ext cx="1435982" cy="1979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66" descr="https://encrypted-tbn3.gstatic.com/images?q=tbn:ANd9GcQW04PhisMU0wOYCsflcvplefKuwIJ5kbA8NXGpbuVrzBsEvCgbEw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396" y="3429000"/>
            <a:ext cx="2291715" cy="199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TextBox 67"/>
          <p:cNvSpPr txBox="1"/>
          <p:nvPr/>
        </p:nvSpPr>
        <p:spPr>
          <a:xfrm>
            <a:off x="1354667" y="5390444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Picture A: Water</a:t>
            </a:r>
            <a:endParaRPr lang="en-US" sz="24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4746908" y="5390444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Picture B: Ice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518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10"/>
                            </p:stCondLst>
                            <p:childTnLst>
                              <p:par>
                                <p:cTn id="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1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1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1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1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1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1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1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10"/>
                            </p:stCondLst>
                            <p:childTnLst>
                              <p:par>
                                <p:cTn id="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1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1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1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1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1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10"/>
                            </p:stCondLst>
                            <p:childTnLst>
                              <p:par>
                                <p:cTn id="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1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1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1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10"/>
                            </p:stCondLst>
                            <p:childTnLst>
                              <p:par>
                                <p:cTn id="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1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1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1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10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1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10"/>
                            </p:stCondLst>
                            <p:childTnLst>
                              <p:par>
                                <p:cTn id="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1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1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1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10"/>
                            </p:stCondLst>
                            <p:childTnLst>
                              <p:par>
                                <p:cTn id="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1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401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901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4010"/>
                            </p:stCondLst>
                            <p:childTnLst>
                              <p:par>
                                <p:cTn id="2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9010"/>
                            </p:stCondLst>
                            <p:childTnLst>
                              <p:par>
                                <p:cTn id="2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4010"/>
                            </p:stCondLst>
                            <p:childTnLst>
                              <p:par>
                                <p:cTn id="2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49010"/>
                            </p:stCondLst>
                            <p:childTnLst>
                              <p:par>
                                <p:cTn id="2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54010"/>
                            </p:stCondLst>
                            <p:childTnLst>
                              <p:par>
                                <p:cTn id="3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59010"/>
                            </p:stCondLst>
                            <p:childTnLst>
                              <p:par>
                                <p:cTn id="3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769056" y="1968311"/>
            <a:ext cx="7704667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0" dirty="0" smtClean="0"/>
              <a:t>TIME </a:t>
            </a:r>
            <a:r>
              <a:rPr lang="en-US" sz="10000" dirty="0"/>
              <a:t>I</a:t>
            </a:r>
            <a:r>
              <a:rPr lang="en-US" sz="10000" dirty="0" smtClean="0"/>
              <a:t>S UP!</a:t>
            </a:r>
            <a:endParaRPr lang="en-US" sz="10000" dirty="0"/>
          </a:p>
        </p:txBody>
      </p:sp>
      <p:sp>
        <p:nvSpPr>
          <p:cNvPr id="66" name="TextBox 65"/>
          <p:cNvSpPr txBox="1"/>
          <p:nvPr/>
        </p:nvSpPr>
        <p:spPr>
          <a:xfrm>
            <a:off x="691443" y="428377"/>
            <a:ext cx="7732889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Warm Up:</a:t>
            </a:r>
          </a:p>
          <a:p>
            <a:pPr algn="ctr"/>
            <a:r>
              <a:rPr lang="en-US" sz="3600" dirty="0" smtClean="0"/>
              <a:t>Compare and contrast the two pictures below. How are the substances the same or different? Do they show the same substance or different substances?</a:t>
            </a:r>
            <a:endParaRPr lang="en-US" sz="3600" dirty="0"/>
          </a:p>
        </p:txBody>
      </p:sp>
      <p:pic>
        <p:nvPicPr>
          <p:cNvPr id="67" name="Picture 66" descr="https://encrypted-tbn1.gstatic.com/images?q=tbn:ANd9GcQp2nX7qkG_Zr5adJdkAjTJnr6lZgaRXYcv-kvseSolfj2HdhJ-5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797" y="3410671"/>
            <a:ext cx="1435982" cy="1979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Picture 67" descr="https://encrypted-tbn3.gstatic.com/images?q=tbn:ANd9GcQW04PhisMU0wOYCsflcvplefKuwIJ5kbA8NXGpbuVrzBsEvCgbEw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396" y="3429000"/>
            <a:ext cx="2291715" cy="199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TextBox 68"/>
          <p:cNvSpPr txBox="1"/>
          <p:nvPr/>
        </p:nvSpPr>
        <p:spPr>
          <a:xfrm>
            <a:off x="1354667" y="5390444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Picture A: Water</a:t>
            </a:r>
            <a:endParaRPr lang="en-US" sz="24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4746908" y="5390444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Picture B: Ice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4156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xmlns:p14="http://schemas.microsoft.com/office/powerpoint/2010/main" advClick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1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10"/>
                            </p:stCondLst>
                            <p:childTnLst>
                              <p:par>
                                <p:cTn id="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1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1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1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1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1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1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1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10"/>
                            </p:stCondLst>
                            <p:childTnLst>
                              <p:par>
                                <p:cTn id="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1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1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1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1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1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10"/>
                            </p:stCondLst>
                            <p:childTnLst>
                              <p:par>
                                <p:cTn id="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1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1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1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10"/>
                            </p:stCondLst>
                            <p:childTnLst>
                              <p:par>
                                <p:cTn id="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1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1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1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10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1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10"/>
                            </p:stCondLst>
                            <p:childTnLst>
                              <p:par>
                                <p:cTn id="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1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1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1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10"/>
                            </p:stCondLst>
                            <p:childTnLst>
                              <p:par>
                                <p:cTn id="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1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401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901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4010"/>
                            </p:stCondLst>
                            <p:childTnLst>
                              <p:par>
                                <p:cTn id="2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9010"/>
                            </p:stCondLst>
                            <p:childTnLst>
                              <p:par>
                                <p:cTn id="2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4010"/>
                            </p:stCondLst>
                            <p:childTnLst>
                              <p:par>
                                <p:cTn id="2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49010"/>
                            </p:stCondLst>
                            <p:childTnLst>
                              <p:par>
                                <p:cTn id="2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54010"/>
                            </p:stCondLst>
                            <p:childTnLst>
                              <p:par>
                                <p:cTn id="3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59010"/>
                            </p:stCondLst>
                            <p:childTnLst>
                              <p:par>
                                <p:cTn id="3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60010"/>
                            </p:stCondLst>
                            <p:childTnLst>
                              <p:par>
                                <p:cTn id="3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  <p:bldP spid="63" grpId="1" animBg="1"/>
      <p:bldP spid="6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Types of Properties of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500" dirty="0" smtClean="0"/>
              <a:t>PHYSICAL PROPERTIES</a:t>
            </a:r>
          </a:p>
          <a:p>
            <a:pPr marL="0" indent="0">
              <a:buNone/>
            </a:pPr>
            <a:endParaRPr lang="en-US" sz="4500" dirty="0" smtClean="0"/>
          </a:p>
          <a:p>
            <a:r>
              <a:rPr lang="en-US" sz="4500" dirty="0" smtClean="0"/>
              <a:t>CHEMICAL PROPERTIES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3288724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863007"/>
          </a:xfrm>
        </p:spPr>
        <p:txBody>
          <a:bodyPr/>
          <a:lstStyle/>
          <a:p>
            <a:r>
              <a:rPr lang="en-US" sz="3200" dirty="0" smtClean="0"/>
              <a:t>Something about a substance that can be measured or observed without changing its </a:t>
            </a:r>
            <a:r>
              <a:rPr lang="en-US" sz="3200" b="1" u="sng" dirty="0" smtClean="0"/>
              <a:t>composition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sz="2800" dirty="0" smtClean="0"/>
              <a:t>What does </a:t>
            </a:r>
            <a:r>
              <a:rPr lang="en-US" sz="2800" b="1" u="sng" dirty="0" smtClean="0"/>
              <a:t>composition</a:t>
            </a:r>
            <a:r>
              <a:rPr lang="en-US" sz="2800" dirty="0" smtClean="0"/>
              <a:t> mean?</a:t>
            </a:r>
          </a:p>
          <a:p>
            <a:pPr lvl="2"/>
            <a:r>
              <a:rPr lang="en-US" sz="2800" dirty="0" smtClean="0"/>
              <a:t>The way the parts of something are put together</a:t>
            </a:r>
          </a:p>
          <a:p>
            <a:pPr lvl="2"/>
            <a:r>
              <a:rPr lang="en-US" sz="2800" dirty="0" smtClean="0"/>
              <a:t>Example: The team sent a submarine to study the </a:t>
            </a:r>
            <a:r>
              <a:rPr lang="en-US" sz="2800" b="1" u="sng" dirty="0" smtClean="0"/>
              <a:t>composition</a:t>
            </a:r>
            <a:r>
              <a:rPr lang="en-US" sz="2800" dirty="0" smtClean="0"/>
              <a:t> of the ocean floor.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1853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Physical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Color</a:t>
            </a:r>
          </a:p>
          <a:p>
            <a:r>
              <a:rPr lang="en-US" dirty="0" smtClean="0"/>
              <a:t>Texture</a:t>
            </a:r>
          </a:p>
          <a:p>
            <a:r>
              <a:rPr lang="en-US" dirty="0" smtClean="0"/>
              <a:t>Solubility (whether something dissolves)</a:t>
            </a:r>
          </a:p>
          <a:p>
            <a:r>
              <a:rPr lang="en-US" dirty="0" smtClean="0"/>
              <a:t>Mass</a:t>
            </a:r>
          </a:p>
          <a:p>
            <a:r>
              <a:rPr lang="en-US" dirty="0" smtClean="0"/>
              <a:t>Density</a:t>
            </a:r>
          </a:p>
          <a:p>
            <a:r>
              <a:rPr lang="en-US" dirty="0" smtClean="0"/>
              <a:t>Boiling point</a:t>
            </a:r>
          </a:p>
          <a:p>
            <a:r>
              <a:rPr lang="en-US" dirty="0" smtClean="0"/>
              <a:t>Melting point</a:t>
            </a:r>
          </a:p>
          <a:p>
            <a:r>
              <a:rPr lang="en-US" dirty="0" smtClean="0"/>
              <a:t>Hardness</a:t>
            </a:r>
          </a:p>
          <a:p>
            <a:r>
              <a:rPr lang="en-US" dirty="0" smtClean="0"/>
              <a:t>Malleability (whether it changes shape easily)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243" y="1752600"/>
            <a:ext cx="1658805" cy="16588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771" y="3411405"/>
            <a:ext cx="2608895" cy="160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87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500" dirty="0" smtClean="0"/>
              <a:t>The way a substance reacts with others to form new substances</a:t>
            </a:r>
          </a:p>
          <a:p>
            <a:pPr lvl="1"/>
            <a:r>
              <a:rPr lang="en-US" sz="3500" dirty="0" smtClean="0"/>
              <a:t>CHANGES the </a:t>
            </a:r>
            <a:r>
              <a:rPr lang="en-US" sz="3500" b="1" u="sng" dirty="0" smtClean="0"/>
              <a:t>composition</a:t>
            </a:r>
            <a:r>
              <a:rPr lang="en-US" sz="3500" dirty="0" smtClean="0"/>
              <a:t> of the substance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463354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 of Chemical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smtClean="0"/>
              <a:t>Flammability</a:t>
            </a:r>
          </a:p>
          <a:p>
            <a:r>
              <a:rPr lang="en-US" sz="3600" dirty="0" smtClean="0"/>
              <a:t>Toxicity</a:t>
            </a:r>
          </a:p>
          <a:p>
            <a:r>
              <a:rPr lang="en-US" sz="3600" dirty="0" smtClean="0"/>
              <a:t>Reactivity</a:t>
            </a:r>
          </a:p>
          <a:p>
            <a:r>
              <a:rPr lang="en-US" sz="3600" dirty="0" smtClean="0"/>
              <a:t>Corrosiveness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61" y="3113768"/>
            <a:ext cx="2012353" cy="19856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858" y="2584808"/>
            <a:ext cx="1893232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38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534400" cy="1371600"/>
          </a:xfrm>
        </p:spPr>
        <p:txBody>
          <a:bodyPr>
            <a:noAutofit/>
          </a:bodyPr>
          <a:lstStyle/>
          <a:p>
            <a:r>
              <a:rPr lang="en-US" sz="6600" dirty="0" smtClean="0"/>
              <a:t>Name That Property!!</a:t>
            </a:r>
            <a:endParaRPr lang="es-MX" sz="6600" dirty="0"/>
          </a:p>
        </p:txBody>
      </p:sp>
    </p:spTree>
    <p:extLst>
      <p:ext uri="{BB962C8B-B14F-4D97-AF65-F5344CB8AC3E}">
        <p14:creationId xmlns:p14="http://schemas.microsoft.com/office/powerpoint/2010/main" val="1282276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>
            <a:noAutofit/>
          </a:bodyPr>
          <a:lstStyle/>
          <a:p>
            <a:r>
              <a:rPr lang="en-US" sz="13800" dirty="0" smtClean="0"/>
              <a:t>#1</a:t>
            </a:r>
            <a:endParaRPr lang="es-MX" sz="1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2037645"/>
            <a:ext cx="6324600" cy="4324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The boiling point of a certain alcohol is 75 degrees Celsius</a:t>
            </a:r>
            <a:endParaRPr lang="es-MX" sz="4800" dirty="0"/>
          </a:p>
        </p:txBody>
      </p:sp>
      <p:pic>
        <p:nvPicPr>
          <p:cNvPr id="2050" name="Picture 2" descr="http://upload.wikimedia.org/wikipedia/commons/thumb/b/b7/Rubbing_alcohol.JPG/150px-Rubbing_alcoh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95400"/>
            <a:ext cx="219075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62200" y="4724400"/>
            <a:ext cx="3962400" cy="18288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prstClr val="white"/>
                </a:solidFill>
              </a:rPr>
              <a:t>Physical</a:t>
            </a:r>
            <a:endParaRPr lang="es-MX" sz="8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29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0"/>
            <a:ext cx="8229600" cy="1066800"/>
          </a:xfrm>
        </p:spPr>
        <p:txBody>
          <a:bodyPr>
            <a:noAutofit/>
          </a:bodyPr>
          <a:lstStyle/>
          <a:p>
            <a:r>
              <a:rPr lang="en-US" sz="13800" dirty="0" smtClean="0"/>
              <a:t>#2</a:t>
            </a:r>
            <a:endParaRPr lang="es-MX" sz="1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19667" y="1981200"/>
            <a:ext cx="6324600" cy="4324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Copper forms green copper carbonate when in contact with moist air</a:t>
            </a:r>
            <a:endParaRPr lang="es-MX" sz="4800" dirty="0"/>
          </a:p>
        </p:txBody>
      </p:sp>
      <p:pic>
        <p:nvPicPr>
          <p:cNvPr id="3074" name="Picture 2" descr="http://img.ezinemark.com/imagemanager2/files/2010_re/2010-08-28-19-16-27-10-statue-of-liberty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97300"/>
            <a:ext cx="3962400" cy="263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90800" y="4876800"/>
            <a:ext cx="4572000" cy="18288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prstClr val="white"/>
                </a:solidFill>
              </a:rPr>
              <a:t>Chemical</a:t>
            </a:r>
            <a:endParaRPr lang="es-MX" sz="8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881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0"/>
            <a:ext cx="8229600" cy="1066800"/>
          </a:xfrm>
        </p:spPr>
        <p:txBody>
          <a:bodyPr>
            <a:noAutofit/>
          </a:bodyPr>
          <a:lstStyle/>
          <a:p>
            <a:r>
              <a:rPr lang="en-US" sz="13800" dirty="0" smtClean="0"/>
              <a:t>#3</a:t>
            </a:r>
            <a:endParaRPr lang="es-MX" sz="1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3889" y="1981200"/>
            <a:ext cx="5799667" cy="4324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 smtClean="0"/>
              <a:t>Table salt dissolves in water</a:t>
            </a:r>
            <a:endParaRPr lang="es-MX" sz="6600" dirty="0"/>
          </a:p>
        </p:txBody>
      </p:sp>
      <p:pic>
        <p:nvPicPr>
          <p:cNvPr id="5122" name="Picture 2" descr="C:\Users\mfliss\AppData\Local\Microsoft\Windows\Temporary Internet Files\Content.IE5\CJS605PG\MC90015035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107" y="838200"/>
            <a:ext cx="3876951" cy="390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124200" y="4876800"/>
            <a:ext cx="3962400" cy="18288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prstClr val="white"/>
                </a:solidFill>
              </a:rPr>
              <a:t>Physical</a:t>
            </a:r>
            <a:endParaRPr lang="es-MX" sz="8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922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0"/>
            <a:ext cx="8229600" cy="1066800"/>
          </a:xfrm>
        </p:spPr>
        <p:txBody>
          <a:bodyPr>
            <a:noAutofit/>
          </a:bodyPr>
          <a:lstStyle/>
          <a:p>
            <a:r>
              <a:rPr lang="en-US" sz="13800" dirty="0" smtClean="0"/>
              <a:t>#4</a:t>
            </a:r>
            <a:endParaRPr lang="es-MX" sz="1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0889" y="1981200"/>
            <a:ext cx="6324600" cy="4324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Magnesium burns brightly when ignited</a:t>
            </a:r>
            <a:endParaRPr lang="es-MX" sz="4800" dirty="0"/>
          </a:p>
        </p:txBody>
      </p:sp>
      <p:pic>
        <p:nvPicPr>
          <p:cNvPr id="6146" name="Picture 2" descr="http://www.angelo.edu/faculty/kboudrea/demos/burning_magnesium/BurningMg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05199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90800" y="4876800"/>
            <a:ext cx="4572000" cy="18288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prstClr val="white"/>
                </a:solidFill>
              </a:rPr>
              <a:t>Chemical</a:t>
            </a:r>
            <a:endParaRPr lang="es-MX" sz="8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>
            <a:noAutofit/>
          </a:bodyPr>
          <a:lstStyle/>
          <a:p>
            <a:r>
              <a:rPr lang="en-US" sz="13800" dirty="0" smtClean="0"/>
              <a:t>#5</a:t>
            </a:r>
            <a:endParaRPr lang="es-MX" sz="1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71488" y="2362200"/>
            <a:ext cx="8672512" cy="144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Iron is more dense than aluminum</a:t>
            </a:r>
            <a:endParaRPr lang="es-MX" sz="4800" dirty="0"/>
          </a:p>
        </p:txBody>
      </p:sp>
      <p:sp>
        <p:nvSpPr>
          <p:cNvPr id="4" name="Rectangle 3"/>
          <p:cNvSpPr/>
          <p:nvPr/>
        </p:nvSpPr>
        <p:spPr>
          <a:xfrm>
            <a:off x="2362200" y="4724400"/>
            <a:ext cx="3962400" cy="18288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prstClr val="white"/>
                </a:solidFill>
              </a:rPr>
              <a:t>Physical</a:t>
            </a:r>
            <a:endParaRPr lang="es-MX" sz="8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976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0222" y="112889"/>
            <a:ext cx="248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WHITE BOARD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085665" y="112889"/>
            <a:ext cx="931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DOOR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7566" y="3987990"/>
            <a:ext cx="2003778" cy="2003778"/>
          </a:xfrm>
          <a:prstGeom prst="rect">
            <a:avLst/>
          </a:prstGeom>
          <a:ln w="28575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84511" y="3987990"/>
            <a:ext cx="2003778" cy="2003778"/>
          </a:xfrm>
          <a:prstGeom prst="rect">
            <a:avLst/>
          </a:prstGeom>
          <a:ln w="28575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71456" y="3987990"/>
            <a:ext cx="2003778" cy="2003778"/>
          </a:xfrm>
          <a:prstGeom prst="rect">
            <a:avLst/>
          </a:prstGeom>
          <a:ln w="28575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20900" y="817223"/>
            <a:ext cx="1150056" cy="2483554"/>
          </a:xfrm>
          <a:prstGeom prst="rect">
            <a:avLst/>
          </a:prstGeom>
          <a:ln w="28575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12078" y="817223"/>
            <a:ext cx="1150056" cy="2483554"/>
          </a:xfrm>
          <a:prstGeom prst="rect">
            <a:avLst/>
          </a:prstGeom>
          <a:ln w="28575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17367" y="817223"/>
            <a:ext cx="1150056" cy="2483554"/>
          </a:xfrm>
          <a:prstGeom prst="rect">
            <a:avLst/>
          </a:prstGeom>
          <a:ln w="28575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7935" y="2371780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Aaryan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38197" y="5315213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Victor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24278" y="1323645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U’nyece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2027" y="4265277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Nerin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90314" y="2187114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68054" y="1376556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Lewis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1456" y="5609741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Lateef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12078" y="3432575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Kyeshon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32865" y="1191890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Kris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84906" y="1251089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Junelie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7" y="5684545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Jeremy M.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2928" y="1323645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Jeremy C.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43961" y="2495687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Jadia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5658" y="4786179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Jabreil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55795" y="5559718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Emely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49992" y="1834253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Edith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67706" y="4970845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Colby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84511" y="5609741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Chris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20728" y="2435956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Carlos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38668" y="1191890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Ashley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14465" y="2495687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Anita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84906" y="4509180"/>
            <a:ext cx="1205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Alannis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9103" y="5130547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Katie</a:t>
            </a:r>
          </a:p>
        </p:txBody>
      </p:sp>
    </p:spTree>
    <p:extLst>
      <p:ext uri="{BB962C8B-B14F-4D97-AF65-F5344CB8AC3E}">
        <p14:creationId xmlns:p14="http://schemas.microsoft.com/office/powerpoint/2010/main" val="1997660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0222" y="112889"/>
            <a:ext cx="248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WHITE BOARD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085665" y="112889"/>
            <a:ext cx="931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DOOR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2902" y="3533278"/>
            <a:ext cx="2003778" cy="2003778"/>
          </a:xfrm>
          <a:prstGeom prst="rect">
            <a:avLst/>
          </a:prstGeom>
          <a:ln w="28575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89847" y="3533278"/>
            <a:ext cx="2003778" cy="2003778"/>
          </a:xfrm>
          <a:prstGeom prst="rect">
            <a:avLst/>
          </a:prstGeom>
          <a:ln w="28575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76792" y="3533278"/>
            <a:ext cx="2003778" cy="2003778"/>
          </a:xfrm>
          <a:prstGeom prst="rect">
            <a:avLst/>
          </a:prstGeom>
          <a:ln w="28575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26236" y="362511"/>
            <a:ext cx="1150056" cy="2483554"/>
          </a:xfrm>
          <a:prstGeom prst="rect">
            <a:avLst/>
          </a:prstGeom>
          <a:ln w="28575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7414" y="362511"/>
            <a:ext cx="1150056" cy="2483554"/>
          </a:xfrm>
          <a:prstGeom prst="rect">
            <a:avLst/>
          </a:prstGeom>
          <a:ln w="28575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22703" y="362511"/>
            <a:ext cx="1150056" cy="2483554"/>
          </a:xfrm>
          <a:prstGeom prst="rect">
            <a:avLst/>
          </a:prstGeom>
          <a:ln w="28575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68765" y="1756056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Adalberto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18073" y="758208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Andrew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7475" y="942874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Alysia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64568" y="5516378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Cesar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37618" y="1794966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Jose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02092" y="964910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Gerson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76792" y="1772251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Luz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5650" y="1741204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Kevin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122" y="1772251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Alex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84286" y="942874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Cindy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89847" y="5516378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Chanel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23876" y="716661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Madelaine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30932" y="4929215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Desiree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0" y="4131455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Daniel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5002" y="3946789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Elina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423876" y="5516378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Destiny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0" y="4970283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Gabriela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02092" y="1744038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Raycily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2901" y="5530603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Mason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18073" y="5537056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Niashai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1813" y="942874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Dion</a:t>
            </a:r>
          </a:p>
        </p:txBody>
      </p:sp>
    </p:spTree>
    <p:extLst>
      <p:ext uri="{BB962C8B-B14F-4D97-AF65-F5344CB8AC3E}">
        <p14:creationId xmlns:p14="http://schemas.microsoft.com/office/powerpoint/2010/main" val="277040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0222" y="112889"/>
            <a:ext cx="248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WHITE BOARD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085665" y="112889"/>
            <a:ext cx="931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DOOR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2902" y="3533278"/>
            <a:ext cx="2003778" cy="2003778"/>
          </a:xfrm>
          <a:prstGeom prst="rect">
            <a:avLst/>
          </a:prstGeom>
          <a:ln w="28575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89847" y="3533278"/>
            <a:ext cx="2003778" cy="2003778"/>
          </a:xfrm>
          <a:prstGeom prst="rect">
            <a:avLst/>
          </a:prstGeom>
          <a:ln w="28575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76792" y="3533278"/>
            <a:ext cx="2003778" cy="2003778"/>
          </a:xfrm>
          <a:prstGeom prst="rect">
            <a:avLst/>
          </a:prstGeom>
          <a:ln w="28575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26236" y="362511"/>
            <a:ext cx="1150056" cy="2483554"/>
          </a:xfrm>
          <a:prstGeom prst="rect">
            <a:avLst/>
          </a:prstGeom>
          <a:ln w="28575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7414" y="362511"/>
            <a:ext cx="1150056" cy="2483554"/>
          </a:xfrm>
          <a:prstGeom prst="rect">
            <a:avLst/>
          </a:prstGeom>
          <a:ln w="28575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22703" y="362511"/>
            <a:ext cx="1150056" cy="2483554"/>
          </a:xfrm>
          <a:prstGeom prst="rect">
            <a:avLst/>
          </a:prstGeom>
          <a:ln w="28575" cmpd="sng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68765" y="1756056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Daniela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8073" y="758208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Edwin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7475" y="942874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Junior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4568" y="5516378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Elvis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37618" y="1794966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Carlos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02092" y="964910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Jaylene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76792" y="1772251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Felicia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5650" y="1741204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Keyshawn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122" y="1772251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Camila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84286" y="942874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Iranyi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89847" y="5516378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Audreys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23876" y="716661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Yosayra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30932" y="4929215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Rachel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0" y="4131455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Kiara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75002" y="3946789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Chris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23876" y="5516378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Star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0" y="4970283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Freile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02092" y="1744038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Adel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2901" y="5530603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Carina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18073" y="5537056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Kevin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1813" y="942874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Erick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48930" y="3173893"/>
            <a:ext cx="1205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Bryana</a:t>
            </a: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244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5822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2 people you work well with and want to sit with (and WHY)</a:t>
            </a:r>
          </a:p>
          <a:p>
            <a:r>
              <a:rPr lang="en-US" dirty="0" smtClean="0"/>
              <a:t>2 people you do not work well with and shouldn’t sit with (and WHY)</a:t>
            </a:r>
          </a:p>
          <a:p>
            <a:r>
              <a:rPr lang="en-US" dirty="0" smtClean="0"/>
              <a:t>Sit in the front or the back?</a:t>
            </a:r>
          </a:p>
          <a:p>
            <a:r>
              <a:rPr lang="en-US" dirty="0" smtClean="0"/>
              <a:t>Anything else you think I should know?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IF DONE: add these words to your vocab list on page 1: pure substance, element, compound, solution, solute, solvent, emulsion, colloid, suspension, physical property, chemical property, malleability, solubility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486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150</TotalTime>
  <Words>1374</Words>
  <Application>Microsoft Macintosh PowerPoint</Application>
  <PresentationFormat>On-screen Show (4:3)</PresentationFormat>
  <Paragraphs>447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Median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Two Types of Properties of Matter</vt:lpstr>
      <vt:lpstr>Physical Property</vt:lpstr>
      <vt:lpstr>Examples of Physical Properties</vt:lpstr>
      <vt:lpstr>Chemical Property</vt:lpstr>
      <vt:lpstr>Examples of Chemical Properties</vt:lpstr>
      <vt:lpstr>Name That Property!!</vt:lpstr>
      <vt:lpstr>#1</vt:lpstr>
      <vt:lpstr>#2</vt:lpstr>
      <vt:lpstr>#3</vt:lpstr>
      <vt:lpstr>#4</vt:lpstr>
      <vt:lpstr>#5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Property</dc:title>
  <dc:creator>Rachel Eggleston</dc:creator>
  <cp:lastModifiedBy>Rachel Eggleston</cp:lastModifiedBy>
  <cp:revision>21</cp:revision>
  <cp:lastPrinted>2013-09-30T01:06:11Z</cp:lastPrinted>
  <dcterms:created xsi:type="dcterms:W3CDTF">2013-09-29T20:31:06Z</dcterms:created>
  <dcterms:modified xsi:type="dcterms:W3CDTF">2014-09-29T22:36:50Z</dcterms:modified>
</cp:coreProperties>
</file>